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vml" ContentType="application/vnd.openxmlformats-officedocument.vmlDrawing"/>
  <Default Extension="wdp" ContentType="image/vnd.ms-photo"/>
  <Default Extension="wmf" ContentType="image/x-wmf"/>
  <Default Extension="xml" ContentType="application/xml"/>
  <Override PartName="/ppt/presentation.xml" ContentType="application/vnd.openxmlformats-officedocument.presentationml.presentation.main+xml"/>
  <Override PartName="/ppt/slides/slide34.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2.xml" ContentType="application/vnd.openxmlformats-officedocument.presentationml.slide+xml"/>
  <Override PartName="/ppt/slides/slide21.xml" ContentType="application/vnd.openxmlformats-officedocument.presentationml.slide+xml"/>
  <Override PartName="/ppt/slides/slide20.xml" ContentType="application/vnd.openxmlformats-officedocument.presentationml.slide+xml"/>
  <Override PartName="/ppt/slides/slide19.xml" ContentType="application/vnd.openxmlformats-officedocument.presentationml.slide+xml"/>
  <Override PartName="/ppt/slides/slide18.xml" ContentType="application/vnd.openxmlformats-officedocument.presentationml.slide+xml"/>
  <Override PartName="/ppt/slides/slide17.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37.xml" ContentType="application/vnd.openxmlformats-officedocument.presentationml.slide+xml"/>
  <Override PartName="/ppt/slides/slide36.xml" ContentType="application/vnd.openxmlformats-officedocument.presentationml.slide+xml"/>
  <Override PartName="/ppt/slides/slide35.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32.xml" ContentType="application/vnd.openxmlformats-officedocument.presentationml.slide+xml"/>
  <Override PartName="/ppt/slides/slide31.xml" ContentType="application/vnd.openxmlformats-officedocument.presentationml.slide+xml"/>
  <Override PartName="/ppt/slides/slide30.xml" ContentType="application/vnd.openxmlformats-officedocument.presentationml.slide+xml"/>
  <Override PartName="/ppt/slides/slide16.xml" ContentType="application/vnd.openxmlformats-officedocument.presentationml.slide+xml"/>
  <Override PartName="/ppt/slides/slide15.xml" ContentType="application/vnd.openxmlformats-officedocument.presentationml.slide+xml"/>
  <Override PartName="/ppt/slides/slide14.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33.xml" ContentType="application/vnd.openxmlformats-officedocument.presentationml.slide+xml"/>
  <Override PartName="/ppt/slides/slide1.xml" ContentType="application/vnd.openxmlformats-officedocument.presentationml.slide+xml"/>
  <Override PartName="/ppt/slides/slide6.xml" ContentType="application/vnd.openxmlformats-officedocument.presentationml.slide+xml"/>
  <Override PartName="/ppt/slides/slide2.xml" ContentType="application/vnd.openxmlformats-officedocument.presentationml.slide+xml"/>
  <Override PartName="/ppt/slides/slide8.xml" ContentType="application/vnd.openxmlformats-officedocument.presentationml.slide+xml"/>
  <Override PartName="/ppt/slides/slide13.xml" ContentType="application/vnd.openxmlformats-officedocument.presentationml.slide+xml"/>
  <Override PartName="/ppt/slides/slide12.xml" ContentType="application/vnd.openxmlformats-officedocument.presentationml.slide+xml"/>
  <Override PartName="/ppt/slides/slide7.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9.xml" ContentType="application/vnd.openxmlformats-officedocument.presentationml.slide+xml"/>
  <Override PartName="/ppt/slideMasters/slideMaster1.xml" ContentType="application/vnd.openxmlformats-officedocument.presentationml.slideMaster+xml"/>
  <Override PartName="/ppt/slideLayouts/slideLayout11.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Layouts/slideLayout6.xml" ContentType="application/vnd.openxmlformats-officedocument.presentationml.slideLayout+xml"/>
  <Override PartName="/ppt/slideLayouts/slideLayout9.xml" ContentType="application/vnd.openxmlformats-officedocument.presentationml.slideLayout+xml"/>
  <Override PartName="/ppt/slideLayouts/slideLayout4.xml" ContentType="application/vnd.openxmlformats-officedocument.presentationml.slideLayout+xml"/>
  <Override PartName="/ppt/slideLayouts/slideLayout1.xml" ContentType="application/vnd.openxmlformats-officedocument.presentationml.slideLayout+xml"/>
  <Override PartName="/ppt/slideLayouts/slideLayout5.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9" r:id="rId3"/>
    <p:sldId id="297" r:id="rId4"/>
    <p:sldId id="302" r:id="rId5"/>
    <p:sldId id="295" r:id="rId6"/>
    <p:sldId id="266" r:id="rId7"/>
    <p:sldId id="268" r:id="rId8"/>
    <p:sldId id="273" r:id="rId9"/>
    <p:sldId id="277" r:id="rId10"/>
    <p:sldId id="282" r:id="rId11"/>
    <p:sldId id="283" r:id="rId12"/>
    <p:sldId id="286" r:id="rId13"/>
    <p:sldId id="287" r:id="rId14"/>
    <p:sldId id="288" r:id="rId15"/>
    <p:sldId id="289" r:id="rId16"/>
    <p:sldId id="291" r:id="rId17"/>
    <p:sldId id="292" r:id="rId18"/>
    <p:sldId id="293" r:id="rId19"/>
    <p:sldId id="296" r:id="rId20"/>
    <p:sldId id="294" r:id="rId21"/>
    <p:sldId id="304" r:id="rId22"/>
    <p:sldId id="305" r:id="rId23"/>
    <p:sldId id="306" r:id="rId24"/>
    <p:sldId id="307" r:id="rId25"/>
    <p:sldId id="323" r:id="rId26"/>
    <p:sldId id="308" r:id="rId27"/>
    <p:sldId id="309" r:id="rId28"/>
    <p:sldId id="312" r:id="rId29"/>
    <p:sldId id="313" r:id="rId30"/>
    <p:sldId id="314" r:id="rId31"/>
    <p:sldId id="315" r:id="rId32"/>
    <p:sldId id="316" r:id="rId33"/>
    <p:sldId id="330" r:id="rId34"/>
    <p:sldId id="327" r:id="rId35"/>
    <p:sldId id="318" r:id="rId36"/>
    <p:sldId id="326" r:id="rId37"/>
    <p:sldId id="329" r:id="rId38"/>
    <p:sldId id="319" r:id="rId39"/>
    <p:sldId id="320" r:id="rId40"/>
    <p:sldId id="321" r:id="rId41"/>
    <p:sldId id="281" r:id="rId42"/>
  </p:sldIdLst>
  <p:sldSz cx="9144000" cy="6858000" type="screen4x3"/>
  <p:notesSz cx="6858000" cy="9144000"/>
  <p:defaultText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Estilo medio 2 - Énfasis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35758FB7-9AC5-4552-8A53-C91805E547FA}" styleName="Estilo temático 1 - Énfasis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E3FDE45-AF77-4B5C-9715-49D594BDF05E}" styleName="Estilo claro 1 - Acento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72833802-FEF1-4C79-8D5D-14CF1EAF98D9}" styleName="Estilo claro 2 - Acento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8A107856-5554-42FB-B03E-39F5DBC370BA}" styleName="Estilo medio 4 - Énfasis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5DA37D80-6434-44D0-A028-1B22A696006F}" styleName="Estilo claro 3 - Acento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3" d="100"/>
          <a:sy n="73" d="100"/>
        </p:scale>
        <p:origin x="1092" y="7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customXml" Target="../customXml/item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customXml" Target="../customXml/item3.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48" Type="http://schemas.openxmlformats.org/officeDocument/2006/relationships/customXml" Target="../customXml/item2.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a:t>Haga clic para modificar el estilo de título del patrón</a:t>
            </a:r>
            <a:endParaRPr lang="es-CL"/>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s-CL"/>
          </a:p>
        </p:txBody>
      </p:sp>
      <p:sp>
        <p:nvSpPr>
          <p:cNvPr id="4" name="3 Marcador de fecha"/>
          <p:cNvSpPr>
            <a:spLocks noGrp="1"/>
          </p:cNvSpPr>
          <p:nvPr>
            <p:ph type="dt" sz="half" idx="10"/>
          </p:nvPr>
        </p:nvSpPr>
        <p:spPr/>
        <p:txBody>
          <a:bodyPr/>
          <a:lstStyle/>
          <a:p>
            <a:fld id="{96780C67-8B69-4DDC-BAE9-F75C18FBA24B}" type="datetimeFigureOut">
              <a:rPr lang="es-CL" smtClean="0"/>
              <a:t>20-12-2016</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95B5E5A7-8202-433C-85A6-29649179600B}" type="slidenum">
              <a:rPr lang="es-CL" smtClean="0"/>
              <a:t>‹Nº›</a:t>
            </a:fld>
            <a:endParaRPr lang="es-C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L"/>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3 Marcador de fecha"/>
          <p:cNvSpPr>
            <a:spLocks noGrp="1"/>
          </p:cNvSpPr>
          <p:nvPr>
            <p:ph type="dt" sz="half" idx="10"/>
          </p:nvPr>
        </p:nvSpPr>
        <p:spPr/>
        <p:txBody>
          <a:bodyPr/>
          <a:lstStyle/>
          <a:p>
            <a:fld id="{96780C67-8B69-4DDC-BAE9-F75C18FBA24B}" type="datetimeFigureOut">
              <a:rPr lang="es-CL" smtClean="0"/>
              <a:t>20-12-2016</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95B5E5A7-8202-433C-85A6-29649179600B}" type="slidenum">
              <a:rPr lang="es-CL" smtClean="0"/>
              <a:t>‹Nº›</a:t>
            </a:fld>
            <a:endParaRPr lang="es-C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a:t>Haga clic para modificar el estilo de título del patrón</a:t>
            </a:r>
            <a:endParaRPr lang="es-CL"/>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3 Marcador de fecha"/>
          <p:cNvSpPr>
            <a:spLocks noGrp="1"/>
          </p:cNvSpPr>
          <p:nvPr>
            <p:ph type="dt" sz="half" idx="10"/>
          </p:nvPr>
        </p:nvSpPr>
        <p:spPr/>
        <p:txBody>
          <a:bodyPr/>
          <a:lstStyle/>
          <a:p>
            <a:fld id="{96780C67-8B69-4DDC-BAE9-F75C18FBA24B}" type="datetimeFigureOut">
              <a:rPr lang="es-CL" smtClean="0"/>
              <a:t>20-12-2016</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95B5E5A7-8202-433C-85A6-29649179600B}" type="slidenum">
              <a:rPr lang="es-CL" smtClean="0"/>
              <a:t>‹Nº›</a:t>
            </a:fld>
            <a:endParaRPr lang="es-C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L"/>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3 Marcador de fecha"/>
          <p:cNvSpPr>
            <a:spLocks noGrp="1"/>
          </p:cNvSpPr>
          <p:nvPr>
            <p:ph type="dt" sz="half" idx="10"/>
          </p:nvPr>
        </p:nvSpPr>
        <p:spPr/>
        <p:txBody>
          <a:bodyPr/>
          <a:lstStyle/>
          <a:p>
            <a:fld id="{96780C67-8B69-4DDC-BAE9-F75C18FBA24B}" type="datetimeFigureOut">
              <a:rPr lang="es-CL" smtClean="0"/>
              <a:t>20-12-2016</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95B5E5A7-8202-433C-85A6-29649179600B}" type="slidenum">
              <a:rPr lang="es-CL" smtClean="0"/>
              <a:t>‹Nº›</a:t>
            </a:fld>
            <a:endParaRPr lang="es-C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a:t>Haga clic para modificar el estilo de título del patrón</a:t>
            </a:r>
            <a:endParaRPr lang="es-CL"/>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p:txBody>
          <a:bodyPr/>
          <a:lstStyle/>
          <a:p>
            <a:fld id="{96780C67-8B69-4DDC-BAE9-F75C18FBA24B}" type="datetimeFigureOut">
              <a:rPr lang="es-CL" smtClean="0"/>
              <a:t>20-12-2016</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95B5E5A7-8202-433C-85A6-29649179600B}" type="slidenum">
              <a:rPr lang="es-CL" smtClean="0"/>
              <a:t>‹Nº›</a:t>
            </a:fld>
            <a:endParaRPr lang="es-C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L"/>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5" name="4 Marcador de fecha"/>
          <p:cNvSpPr>
            <a:spLocks noGrp="1"/>
          </p:cNvSpPr>
          <p:nvPr>
            <p:ph type="dt" sz="half" idx="10"/>
          </p:nvPr>
        </p:nvSpPr>
        <p:spPr/>
        <p:txBody>
          <a:bodyPr/>
          <a:lstStyle/>
          <a:p>
            <a:fld id="{96780C67-8B69-4DDC-BAE9-F75C18FBA24B}" type="datetimeFigureOut">
              <a:rPr lang="es-CL" smtClean="0"/>
              <a:t>20-12-2016</a:t>
            </a:fld>
            <a:endParaRPr lang="es-CL"/>
          </a:p>
        </p:txBody>
      </p:sp>
      <p:sp>
        <p:nvSpPr>
          <p:cNvPr id="6" name="5 Marcador de pie de página"/>
          <p:cNvSpPr>
            <a:spLocks noGrp="1"/>
          </p:cNvSpPr>
          <p:nvPr>
            <p:ph type="ftr" sz="quarter" idx="11"/>
          </p:nvPr>
        </p:nvSpPr>
        <p:spPr/>
        <p:txBody>
          <a:bodyPr/>
          <a:lstStyle/>
          <a:p>
            <a:endParaRPr lang="es-CL"/>
          </a:p>
        </p:txBody>
      </p:sp>
      <p:sp>
        <p:nvSpPr>
          <p:cNvPr id="7" name="6 Marcador de número de diapositiva"/>
          <p:cNvSpPr>
            <a:spLocks noGrp="1"/>
          </p:cNvSpPr>
          <p:nvPr>
            <p:ph type="sldNum" sz="quarter" idx="12"/>
          </p:nvPr>
        </p:nvSpPr>
        <p:spPr/>
        <p:txBody>
          <a:bodyPr/>
          <a:lstStyle/>
          <a:p>
            <a:fld id="{95B5E5A7-8202-433C-85A6-29649179600B}" type="slidenum">
              <a:rPr lang="es-CL" smtClean="0"/>
              <a:t>‹Nº›</a:t>
            </a:fld>
            <a:endParaRPr lang="es-C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endParaRPr lang="es-CL"/>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7" name="6 Marcador de fecha"/>
          <p:cNvSpPr>
            <a:spLocks noGrp="1"/>
          </p:cNvSpPr>
          <p:nvPr>
            <p:ph type="dt" sz="half" idx="10"/>
          </p:nvPr>
        </p:nvSpPr>
        <p:spPr/>
        <p:txBody>
          <a:bodyPr/>
          <a:lstStyle/>
          <a:p>
            <a:fld id="{96780C67-8B69-4DDC-BAE9-F75C18FBA24B}" type="datetimeFigureOut">
              <a:rPr lang="es-CL" smtClean="0"/>
              <a:t>20-12-2016</a:t>
            </a:fld>
            <a:endParaRPr lang="es-CL"/>
          </a:p>
        </p:txBody>
      </p:sp>
      <p:sp>
        <p:nvSpPr>
          <p:cNvPr id="8" name="7 Marcador de pie de página"/>
          <p:cNvSpPr>
            <a:spLocks noGrp="1"/>
          </p:cNvSpPr>
          <p:nvPr>
            <p:ph type="ftr" sz="quarter" idx="11"/>
          </p:nvPr>
        </p:nvSpPr>
        <p:spPr/>
        <p:txBody>
          <a:bodyPr/>
          <a:lstStyle/>
          <a:p>
            <a:endParaRPr lang="es-CL"/>
          </a:p>
        </p:txBody>
      </p:sp>
      <p:sp>
        <p:nvSpPr>
          <p:cNvPr id="9" name="8 Marcador de número de diapositiva"/>
          <p:cNvSpPr>
            <a:spLocks noGrp="1"/>
          </p:cNvSpPr>
          <p:nvPr>
            <p:ph type="sldNum" sz="quarter" idx="12"/>
          </p:nvPr>
        </p:nvSpPr>
        <p:spPr/>
        <p:txBody>
          <a:bodyPr/>
          <a:lstStyle/>
          <a:p>
            <a:fld id="{95B5E5A7-8202-433C-85A6-29649179600B}" type="slidenum">
              <a:rPr lang="es-CL" smtClean="0"/>
              <a:t>‹Nº›</a:t>
            </a:fld>
            <a:endParaRPr lang="es-C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L"/>
          </a:p>
        </p:txBody>
      </p:sp>
      <p:sp>
        <p:nvSpPr>
          <p:cNvPr id="3" name="2 Marcador de fecha"/>
          <p:cNvSpPr>
            <a:spLocks noGrp="1"/>
          </p:cNvSpPr>
          <p:nvPr>
            <p:ph type="dt" sz="half" idx="10"/>
          </p:nvPr>
        </p:nvSpPr>
        <p:spPr/>
        <p:txBody>
          <a:bodyPr/>
          <a:lstStyle/>
          <a:p>
            <a:fld id="{96780C67-8B69-4DDC-BAE9-F75C18FBA24B}" type="datetimeFigureOut">
              <a:rPr lang="es-CL" smtClean="0"/>
              <a:t>20-12-2016</a:t>
            </a:fld>
            <a:endParaRPr lang="es-CL"/>
          </a:p>
        </p:txBody>
      </p:sp>
      <p:sp>
        <p:nvSpPr>
          <p:cNvPr id="4" name="3 Marcador de pie de página"/>
          <p:cNvSpPr>
            <a:spLocks noGrp="1"/>
          </p:cNvSpPr>
          <p:nvPr>
            <p:ph type="ftr" sz="quarter" idx="11"/>
          </p:nvPr>
        </p:nvSpPr>
        <p:spPr/>
        <p:txBody>
          <a:bodyPr/>
          <a:lstStyle/>
          <a:p>
            <a:endParaRPr lang="es-CL"/>
          </a:p>
        </p:txBody>
      </p:sp>
      <p:sp>
        <p:nvSpPr>
          <p:cNvPr id="5" name="4 Marcador de número de diapositiva"/>
          <p:cNvSpPr>
            <a:spLocks noGrp="1"/>
          </p:cNvSpPr>
          <p:nvPr>
            <p:ph type="sldNum" sz="quarter" idx="12"/>
          </p:nvPr>
        </p:nvSpPr>
        <p:spPr/>
        <p:txBody>
          <a:bodyPr/>
          <a:lstStyle/>
          <a:p>
            <a:fld id="{95B5E5A7-8202-433C-85A6-29649179600B}" type="slidenum">
              <a:rPr lang="es-CL" smtClean="0"/>
              <a:t>‹Nº›</a:t>
            </a:fld>
            <a:endParaRPr lang="es-C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96780C67-8B69-4DDC-BAE9-F75C18FBA24B}" type="datetimeFigureOut">
              <a:rPr lang="es-CL" smtClean="0"/>
              <a:t>20-12-2016</a:t>
            </a:fld>
            <a:endParaRPr lang="es-CL"/>
          </a:p>
        </p:txBody>
      </p:sp>
      <p:sp>
        <p:nvSpPr>
          <p:cNvPr id="3" name="2 Marcador de pie de página"/>
          <p:cNvSpPr>
            <a:spLocks noGrp="1"/>
          </p:cNvSpPr>
          <p:nvPr>
            <p:ph type="ftr" sz="quarter" idx="11"/>
          </p:nvPr>
        </p:nvSpPr>
        <p:spPr/>
        <p:txBody>
          <a:bodyPr/>
          <a:lstStyle/>
          <a:p>
            <a:endParaRPr lang="es-CL"/>
          </a:p>
        </p:txBody>
      </p:sp>
      <p:sp>
        <p:nvSpPr>
          <p:cNvPr id="4" name="3 Marcador de número de diapositiva"/>
          <p:cNvSpPr>
            <a:spLocks noGrp="1"/>
          </p:cNvSpPr>
          <p:nvPr>
            <p:ph type="sldNum" sz="quarter" idx="12"/>
          </p:nvPr>
        </p:nvSpPr>
        <p:spPr/>
        <p:txBody>
          <a:bodyPr/>
          <a:lstStyle/>
          <a:p>
            <a:fld id="{95B5E5A7-8202-433C-85A6-29649179600B}" type="slidenum">
              <a:rPr lang="es-CL" smtClean="0"/>
              <a:t>‹Nº›</a:t>
            </a:fld>
            <a:endParaRPr lang="es-C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a:t>Haga clic para modificar el estilo de título del patrón</a:t>
            </a:r>
            <a:endParaRPr lang="es-CL"/>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96780C67-8B69-4DDC-BAE9-F75C18FBA24B}" type="datetimeFigureOut">
              <a:rPr lang="es-CL" smtClean="0"/>
              <a:t>20-12-2016</a:t>
            </a:fld>
            <a:endParaRPr lang="es-CL"/>
          </a:p>
        </p:txBody>
      </p:sp>
      <p:sp>
        <p:nvSpPr>
          <p:cNvPr id="6" name="5 Marcador de pie de página"/>
          <p:cNvSpPr>
            <a:spLocks noGrp="1"/>
          </p:cNvSpPr>
          <p:nvPr>
            <p:ph type="ftr" sz="quarter" idx="11"/>
          </p:nvPr>
        </p:nvSpPr>
        <p:spPr/>
        <p:txBody>
          <a:bodyPr/>
          <a:lstStyle/>
          <a:p>
            <a:endParaRPr lang="es-CL"/>
          </a:p>
        </p:txBody>
      </p:sp>
      <p:sp>
        <p:nvSpPr>
          <p:cNvPr id="7" name="6 Marcador de número de diapositiva"/>
          <p:cNvSpPr>
            <a:spLocks noGrp="1"/>
          </p:cNvSpPr>
          <p:nvPr>
            <p:ph type="sldNum" sz="quarter" idx="12"/>
          </p:nvPr>
        </p:nvSpPr>
        <p:spPr/>
        <p:txBody>
          <a:bodyPr/>
          <a:lstStyle/>
          <a:p>
            <a:fld id="{95B5E5A7-8202-433C-85A6-29649179600B}" type="slidenum">
              <a:rPr lang="es-CL" smtClean="0"/>
              <a:t>‹Nº›</a:t>
            </a:fld>
            <a:endParaRPr lang="es-C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a:t>Haga clic para modificar el estilo de título del patrón</a:t>
            </a:r>
            <a:endParaRPr lang="es-CL"/>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L"/>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96780C67-8B69-4DDC-BAE9-F75C18FBA24B}" type="datetimeFigureOut">
              <a:rPr lang="es-CL" smtClean="0"/>
              <a:t>20-12-2016</a:t>
            </a:fld>
            <a:endParaRPr lang="es-CL"/>
          </a:p>
        </p:txBody>
      </p:sp>
      <p:sp>
        <p:nvSpPr>
          <p:cNvPr id="6" name="5 Marcador de pie de página"/>
          <p:cNvSpPr>
            <a:spLocks noGrp="1"/>
          </p:cNvSpPr>
          <p:nvPr>
            <p:ph type="ftr" sz="quarter" idx="11"/>
          </p:nvPr>
        </p:nvSpPr>
        <p:spPr/>
        <p:txBody>
          <a:bodyPr/>
          <a:lstStyle/>
          <a:p>
            <a:endParaRPr lang="es-CL"/>
          </a:p>
        </p:txBody>
      </p:sp>
      <p:sp>
        <p:nvSpPr>
          <p:cNvPr id="7" name="6 Marcador de número de diapositiva"/>
          <p:cNvSpPr>
            <a:spLocks noGrp="1"/>
          </p:cNvSpPr>
          <p:nvPr>
            <p:ph type="sldNum" sz="quarter" idx="12"/>
          </p:nvPr>
        </p:nvSpPr>
        <p:spPr/>
        <p:txBody>
          <a:bodyPr/>
          <a:lstStyle/>
          <a:p>
            <a:fld id="{95B5E5A7-8202-433C-85A6-29649179600B}" type="slidenum">
              <a:rPr lang="es-CL" smtClean="0"/>
              <a:t>‹Nº›</a:t>
            </a:fld>
            <a:endParaRPr lang="es-C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t="-2000" b="2000"/>
          </a:stretch>
        </a:blip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a:t>Haga clic para modificar el estilo de título del patrón</a:t>
            </a:r>
            <a:endParaRPr lang="es-CL"/>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6780C67-8B69-4DDC-BAE9-F75C18FBA24B}" type="datetimeFigureOut">
              <a:rPr lang="es-CL" smtClean="0"/>
              <a:t>20-12-2016</a:t>
            </a:fld>
            <a:endParaRPr lang="es-CL"/>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L"/>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5B5E5A7-8202-433C-85A6-29649179600B}" type="slidenum">
              <a:rPr lang="es-CL" smtClean="0"/>
              <a:t>‹Nº›</a:t>
            </a:fld>
            <a:endParaRPr lang="es-C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image" Target="../media/image10.png"/><Relationship Id="rId4" Type="http://schemas.openxmlformats.org/officeDocument/2006/relationships/image" Target="../media/image9.wmf"/></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hyperlink" Target="https://es.wikipedia.org/wiki/Diagrama"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image" Target="../media/image17.emf"/><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19.emf"/><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hyperlink" Target="http://www.sii.cl/pagina/valores/uf/uf2016.htm" TargetMode="External"/><Relationship Id="rId2" Type="http://schemas.openxmlformats.org/officeDocument/2006/relationships/hyperlink" Target="http://www.charlasmotivacionales.cl/" TargetMode="Externa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slide" Target="slide9.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3568" y="1772816"/>
            <a:ext cx="7772400" cy="1470025"/>
          </a:xfrm>
        </p:spPr>
        <p:txBody>
          <a:bodyPr>
            <a:noAutofit/>
          </a:bodyPr>
          <a:lstStyle/>
          <a:p>
            <a:r>
              <a:rPr lang="es-ES" sz="2400" b="1" dirty="0"/>
              <a:t>“PLAN DE MEJORA EN EL ÁMBITO PSICOSOCIAL BAJO ISTAS 21 EN EL ÁREA DE PRODUCCIÓN DE EMPRESAS LIPIGAS S.A.”</a:t>
            </a:r>
            <a:br>
              <a:rPr lang="es-CL" sz="4800" b="1" dirty="0"/>
            </a:br>
            <a:endParaRPr lang="es-CL" sz="4800" dirty="0"/>
          </a:p>
        </p:txBody>
      </p:sp>
      <p:sp>
        <p:nvSpPr>
          <p:cNvPr id="3" name="2 Subtítulo"/>
          <p:cNvSpPr>
            <a:spLocks noGrp="1"/>
          </p:cNvSpPr>
          <p:nvPr>
            <p:ph type="subTitle" idx="1"/>
          </p:nvPr>
        </p:nvSpPr>
        <p:spPr>
          <a:xfrm>
            <a:off x="4779032" y="3188196"/>
            <a:ext cx="3642940" cy="1273696"/>
          </a:xfrm>
        </p:spPr>
        <p:txBody>
          <a:bodyPr>
            <a:normAutofit fontScale="25000" lnSpcReduction="20000"/>
          </a:bodyPr>
          <a:lstStyle/>
          <a:p>
            <a:pPr algn="l"/>
            <a:r>
              <a:rPr lang="es-ES" sz="5600" b="1" dirty="0">
                <a:solidFill>
                  <a:schemeClr val="tx1"/>
                </a:solidFill>
              </a:rPr>
              <a:t> </a:t>
            </a:r>
            <a:endParaRPr lang="es-CL" sz="5600" b="1" dirty="0">
              <a:solidFill>
                <a:schemeClr val="tx1"/>
              </a:solidFill>
            </a:endParaRPr>
          </a:p>
          <a:p>
            <a:pPr algn="l"/>
            <a:r>
              <a:rPr lang="es-ES" sz="5600" b="1" dirty="0">
                <a:solidFill>
                  <a:schemeClr val="tx1"/>
                </a:solidFill>
              </a:rPr>
              <a:t>KAREN LIDIA ARANCIBIA MUÑOZ</a:t>
            </a:r>
          </a:p>
          <a:p>
            <a:pPr algn="l"/>
            <a:endParaRPr lang="es-ES" sz="5600" b="1" dirty="0">
              <a:solidFill>
                <a:schemeClr val="tx1"/>
              </a:solidFill>
            </a:endParaRPr>
          </a:p>
          <a:p>
            <a:pPr algn="l"/>
            <a:r>
              <a:rPr lang="es-CL" sz="5600" dirty="0">
                <a:solidFill>
                  <a:schemeClr val="tx1"/>
                </a:solidFill>
              </a:rPr>
              <a:t>Ingeniería en Seguridad y Prevención de Riesgos </a:t>
            </a:r>
          </a:p>
          <a:p>
            <a:pPr algn="l"/>
            <a:r>
              <a:rPr lang="es-ES" sz="5600" b="1" dirty="0">
                <a:solidFill>
                  <a:schemeClr val="tx1"/>
                </a:solidFill>
              </a:rPr>
              <a:t> </a:t>
            </a:r>
            <a:endParaRPr lang="es-CL" sz="5600" b="1" dirty="0">
              <a:solidFill>
                <a:schemeClr val="tx1"/>
              </a:solidFill>
            </a:endParaRPr>
          </a:p>
          <a:p>
            <a:pPr algn="l"/>
            <a:r>
              <a:rPr lang="es-ES" sz="5600" b="1" dirty="0">
                <a:solidFill>
                  <a:schemeClr val="tx1"/>
                </a:solidFill>
              </a:rPr>
              <a:t>PROFESOR GUÍA: JOSÉ ANTONIO LLANOS PIZARRO</a:t>
            </a:r>
            <a:endParaRPr lang="es-CL" sz="5600" b="1" dirty="0">
              <a:solidFill>
                <a:schemeClr val="tx1"/>
              </a:solidFill>
            </a:endParaRPr>
          </a:p>
          <a:p>
            <a:r>
              <a:rPr lang="es-ES" b="1" dirty="0"/>
              <a:t> </a:t>
            </a:r>
            <a:endParaRPr lang="es-CL" b="1" dirty="0"/>
          </a:p>
          <a:p>
            <a:endParaRPr lang="es-CL" dirty="0"/>
          </a:p>
        </p:txBody>
      </p:sp>
      <p:sp>
        <p:nvSpPr>
          <p:cNvPr id="5" name="4 Rectángulo"/>
          <p:cNvSpPr/>
          <p:nvPr/>
        </p:nvSpPr>
        <p:spPr>
          <a:xfrm>
            <a:off x="3419872" y="5229200"/>
            <a:ext cx="2664296" cy="800219"/>
          </a:xfrm>
          <a:prstGeom prst="rect">
            <a:avLst/>
          </a:prstGeom>
        </p:spPr>
        <p:txBody>
          <a:bodyPr wrap="square">
            <a:spAutoFit/>
          </a:bodyPr>
          <a:lstStyle/>
          <a:p>
            <a:pPr algn="ctr"/>
            <a:r>
              <a:rPr lang="es-ES" b="1" dirty="0"/>
              <a:t> </a:t>
            </a:r>
            <a:endParaRPr lang="es-CL" b="1" dirty="0"/>
          </a:p>
          <a:p>
            <a:pPr algn="ctr"/>
            <a:r>
              <a:rPr lang="es-ES" sz="1400" b="1" dirty="0"/>
              <a:t>VIÑA DEL MAR – CHILE</a:t>
            </a:r>
            <a:endParaRPr lang="es-CL" sz="1400" b="1" dirty="0"/>
          </a:p>
          <a:p>
            <a:pPr algn="ctr"/>
            <a:r>
              <a:rPr lang="es-ES" sz="1400" b="1" dirty="0"/>
              <a:t>DICIEMBRE, 2016</a:t>
            </a:r>
            <a:endParaRPr lang="es-CL" sz="1400" b="1" dirty="0"/>
          </a:p>
        </p:txBody>
      </p:sp>
      <p:pic>
        <p:nvPicPr>
          <p:cNvPr id="3074" name="Picture 2"/>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29000"/>
                    </a14:imgEffect>
                  </a14:imgLayer>
                </a14:imgProps>
              </a:ext>
              <a:ext uri="{28A0092B-C50C-407E-A947-70E740481C1C}">
                <a14:useLocalDpi xmlns:a14="http://schemas.microsoft.com/office/drawing/2010/main" val="0"/>
              </a:ext>
            </a:extLst>
          </a:blip>
          <a:srcRect/>
          <a:stretch>
            <a:fillRect/>
          </a:stretch>
        </p:blipFill>
        <p:spPr bwMode="auto">
          <a:xfrm>
            <a:off x="1215953" y="2996952"/>
            <a:ext cx="2488801" cy="16561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713846" y="1556792"/>
            <a:ext cx="8106626" cy="3693319"/>
          </a:xfrm>
          <a:prstGeom prst="rect">
            <a:avLst/>
          </a:prstGeom>
          <a:noFill/>
        </p:spPr>
        <p:txBody>
          <a:bodyPr wrap="square" rtlCol="0">
            <a:spAutoFit/>
          </a:bodyPr>
          <a:lstStyle/>
          <a:p>
            <a:r>
              <a:rPr lang="es-CL" dirty="0"/>
              <a:t> </a:t>
            </a:r>
          </a:p>
          <a:p>
            <a:pPr algn="just"/>
            <a:r>
              <a:rPr lang="es-ES" dirty="0">
                <a:latin typeface="Bookman Old Style" pitchFamily="18" charset="0"/>
              </a:rPr>
              <a:t>El presente proyecto, está enfocado a los riesgos psicosociales, tiene como objetivo elaborar un plan para mejorar el nivel de riesgos psicosociales que se encuentre en la organización .</a:t>
            </a:r>
          </a:p>
          <a:p>
            <a:pPr algn="just"/>
            <a:endParaRPr lang="es-ES" dirty="0">
              <a:latin typeface="Bookman Old Style" pitchFamily="18" charset="0"/>
            </a:endParaRPr>
          </a:p>
          <a:p>
            <a:pPr algn="just"/>
            <a:r>
              <a:rPr lang="es-ES" dirty="0">
                <a:latin typeface="Bookman Old Style" pitchFamily="18" charset="0"/>
              </a:rPr>
              <a:t> </a:t>
            </a:r>
            <a:endParaRPr lang="es-CL" dirty="0">
              <a:latin typeface="Bookman Old Style" pitchFamily="18" charset="0"/>
            </a:endParaRPr>
          </a:p>
          <a:p>
            <a:pPr algn="just"/>
            <a:r>
              <a:rPr lang="es-ES" dirty="0">
                <a:latin typeface="Bookman Old Style" pitchFamily="18" charset="0"/>
              </a:rPr>
              <a:t>En general la importancia del tema tratado radica en la convicción de que existen formas de identificar este peligro a través de la identificación los factores los factores de riesgos psicosociales que están presentes en el área de producción de la organización con la aplicación del cuestionario ISTAS 21, una vez identificados estos peligros derivados de los factores psicosociales, pueden ser tratados de manera individual e incluso de forma colectiva.</a:t>
            </a:r>
            <a:endParaRPr lang="es-CL" dirty="0">
              <a:latin typeface="Bookman Old Style" pitchFamily="18" charset="0"/>
            </a:endParaRPr>
          </a:p>
        </p:txBody>
      </p:sp>
      <p:sp>
        <p:nvSpPr>
          <p:cNvPr id="3" name="2 Rectángulo"/>
          <p:cNvSpPr/>
          <p:nvPr/>
        </p:nvSpPr>
        <p:spPr>
          <a:xfrm>
            <a:off x="713846" y="889392"/>
            <a:ext cx="4419800" cy="400110"/>
          </a:xfrm>
          <a:prstGeom prst="rect">
            <a:avLst/>
          </a:prstGeom>
        </p:spPr>
        <p:txBody>
          <a:bodyPr wrap="none">
            <a:spAutoFit/>
          </a:bodyPr>
          <a:lstStyle/>
          <a:p>
            <a:r>
              <a:rPr lang="es-CL" sz="2000" b="1" u="sng" dirty="0">
                <a:latin typeface="Bookman Old Style" pitchFamily="18" charset="0"/>
              </a:rPr>
              <a:t>CONTRIBUCIÓN DEL TRABAJO </a:t>
            </a:r>
          </a:p>
        </p:txBody>
      </p:sp>
    </p:spTree>
    <p:extLst>
      <p:ext uri="{BB962C8B-B14F-4D97-AF65-F5344CB8AC3E}">
        <p14:creationId xmlns:p14="http://schemas.microsoft.com/office/powerpoint/2010/main" val="38628196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0" y="1136214"/>
            <a:ext cx="8879868" cy="1477328"/>
          </a:xfrm>
          <a:prstGeom prst="rect">
            <a:avLst/>
          </a:prstGeom>
          <a:noFill/>
        </p:spPr>
        <p:txBody>
          <a:bodyPr wrap="square" rtlCol="0">
            <a:spAutoFit/>
          </a:bodyPr>
          <a:lstStyle/>
          <a:p>
            <a:r>
              <a:rPr lang="es-CL" dirty="0"/>
              <a:t> </a:t>
            </a:r>
          </a:p>
          <a:p>
            <a:pPr marL="285750" indent="-285750" algn="just">
              <a:buFont typeface="Arial" pitchFamily="34" charset="0"/>
              <a:buChar char="•"/>
            </a:pPr>
            <a:r>
              <a:rPr lang="es-ES" dirty="0">
                <a:latin typeface="Bookman Old Style" pitchFamily="18" charset="0"/>
              </a:rPr>
              <a:t>Brindar a los trabajadores del área de producción  de empresas Lipigas S.A un ambiente que lo valide  ISTAS 21.</a:t>
            </a:r>
            <a:endParaRPr lang="es-CL" dirty="0">
              <a:latin typeface="Bookman Old Style" pitchFamily="18" charset="0"/>
            </a:endParaRPr>
          </a:p>
          <a:p>
            <a:r>
              <a:rPr lang="es-ES" dirty="0"/>
              <a:t> </a:t>
            </a:r>
            <a:endParaRPr lang="es-CL" dirty="0"/>
          </a:p>
          <a:p>
            <a:r>
              <a:rPr lang="es-CL" dirty="0"/>
              <a:t> </a:t>
            </a:r>
          </a:p>
        </p:txBody>
      </p:sp>
      <p:sp>
        <p:nvSpPr>
          <p:cNvPr id="3" name="2 CuadroTexto"/>
          <p:cNvSpPr txBox="1"/>
          <p:nvPr/>
        </p:nvSpPr>
        <p:spPr>
          <a:xfrm>
            <a:off x="130831" y="2996952"/>
            <a:ext cx="8784976" cy="3416320"/>
          </a:xfrm>
          <a:prstGeom prst="rect">
            <a:avLst/>
          </a:prstGeom>
          <a:noFill/>
        </p:spPr>
        <p:txBody>
          <a:bodyPr wrap="square" rtlCol="0">
            <a:spAutoFit/>
          </a:bodyPr>
          <a:lstStyle/>
          <a:p>
            <a:pPr algn="just"/>
            <a:endParaRPr lang="es-CL" dirty="0">
              <a:latin typeface="Bookman Old Style" pitchFamily="18" charset="0"/>
            </a:endParaRPr>
          </a:p>
          <a:p>
            <a:pPr marL="285750" lvl="0" indent="-285750" algn="just">
              <a:buFont typeface="Arial" pitchFamily="34" charset="0"/>
              <a:buChar char="•"/>
            </a:pPr>
            <a:r>
              <a:rPr lang="es-ES" dirty="0">
                <a:latin typeface="Bookman Old Style" pitchFamily="18" charset="0"/>
              </a:rPr>
              <a:t>Identificar y evaluar  los factores de riesgos psicosociales que están presentes en el área de producción de la organización.</a:t>
            </a:r>
            <a:endParaRPr lang="es-CL" dirty="0">
              <a:latin typeface="Bookman Old Style" pitchFamily="18" charset="0"/>
            </a:endParaRPr>
          </a:p>
          <a:p>
            <a:pPr algn="just"/>
            <a:endParaRPr lang="es-CL" dirty="0">
              <a:latin typeface="Bookman Old Style" pitchFamily="18" charset="0"/>
            </a:endParaRPr>
          </a:p>
          <a:p>
            <a:pPr marL="285750" lvl="0" indent="-285750" algn="just">
              <a:buFont typeface="Arial" pitchFamily="34" charset="0"/>
              <a:buChar char="•"/>
            </a:pPr>
            <a:r>
              <a:rPr lang="es-ES" dirty="0">
                <a:latin typeface="Bookman Old Style" pitchFamily="18" charset="0"/>
              </a:rPr>
              <a:t>Aplicar cuestionario ISTAS 21 en la organización </a:t>
            </a:r>
            <a:endParaRPr lang="es-CL" dirty="0">
              <a:latin typeface="Bookman Old Style" pitchFamily="18" charset="0"/>
            </a:endParaRPr>
          </a:p>
          <a:p>
            <a:pPr lvl="0" algn="just"/>
            <a:r>
              <a:rPr lang="es-ES" dirty="0">
                <a:latin typeface="Bookman Old Style" pitchFamily="18" charset="0"/>
              </a:rPr>
              <a:t> </a:t>
            </a:r>
            <a:endParaRPr lang="es-CL" dirty="0">
              <a:latin typeface="Bookman Old Style" pitchFamily="18" charset="0"/>
            </a:endParaRPr>
          </a:p>
          <a:p>
            <a:pPr marL="285750" lvl="0" indent="-285750" algn="just">
              <a:buFont typeface="Arial" pitchFamily="34" charset="0"/>
              <a:buChar char="•"/>
            </a:pPr>
            <a:r>
              <a:rPr lang="es-ES" dirty="0">
                <a:latin typeface="Bookman Old Style" pitchFamily="18" charset="0"/>
              </a:rPr>
              <a:t>Analizar cuáles son las falencias de la organización referentes a los factores psicosociales.</a:t>
            </a:r>
            <a:endParaRPr lang="es-CL" dirty="0">
              <a:latin typeface="Bookman Old Style" pitchFamily="18" charset="0"/>
            </a:endParaRPr>
          </a:p>
          <a:p>
            <a:pPr algn="just"/>
            <a:endParaRPr lang="es-CL" dirty="0">
              <a:latin typeface="Bookman Old Style" pitchFamily="18" charset="0"/>
            </a:endParaRPr>
          </a:p>
          <a:p>
            <a:pPr marL="285750" lvl="0" indent="-285750" algn="just">
              <a:buFont typeface="Arial" pitchFamily="34" charset="0"/>
              <a:buChar char="•"/>
            </a:pPr>
            <a:r>
              <a:rPr lang="es-ES" dirty="0">
                <a:latin typeface="Bookman Old Style" pitchFamily="18" charset="0"/>
              </a:rPr>
              <a:t>Establecer e incorporar el plan de mejora en el sector operario.</a:t>
            </a:r>
            <a:endParaRPr lang="es-CL" dirty="0">
              <a:latin typeface="Bookman Old Style" pitchFamily="18" charset="0"/>
            </a:endParaRPr>
          </a:p>
          <a:p>
            <a:pPr algn="just"/>
            <a:endParaRPr lang="es-CL" dirty="0">
              <a:latin typeface="Bookman Old Style" pitchFamily="18" charset="0"/>
            </a:endParaRPr>
          </a:p>
          <a:p>
            <a:pPr algn="just"/>
            <a:endParaRPr lang="es-CL" dirty="0">
              <a:latin typeface="Bookman Old Style" pitchFamily="18" charset="0"/>
            </a:endParaRPr>
          </a:p>
        </p:txBody>
      </p:sp>
      <p:sp>
        <p:nvSpPr>
          <p:cNvPr id="4" name="3 Rectángulo"/>
          <p:cNvSpPr/>
          <p:nvPr/>
        </p:nvSpPr>
        <p:spPr>
          <a:xfrm>
            <a:off x="130831" y="667387"/>
            <a:ext cx="3600666" cy="400110"/>
          </a:xfrm>
          <a:prstGeom prst="rect">
            <a:avLst/>
          </a:prstGeom>
        </p:spPr>
        <p:txBody>
          <a:bodyPr wrap="none">
            <a:spAutoFit/>
          </a:bodyPr>
          <a:lstStyle/>
          <a:p>
            <a:pPr algn="just"/>
            <a:r>
              <a:rPr lang="es-CL" sz="2000" b="1" u="sng" dirty="0">
                <a:latin typeface="Bookman Old Style" pitchFamily="18" charset="0"/>
              </a:rPr>
              <a:t>I.4) OBJETIVO GENERAL </a:t>
            </a:r>
          </a:p>
        </p:txBody>
      </p:sp>
      <p:sp>
        <p:nvSpPr>
          <p:cNvPr id="5" name="4 Rectángulo"/>
          <p:cNvSpPr/>
          <p:nvPr/>
        </p:nvSpPr>
        <p:spPr>
          <a:xfrm>
            <a:off x="107504" y="2336068"/>
            <a:ext cx="4136069" cy="400110"/>
          </a:xfrm>
          <a:prstGeom prst="rect">
            <a:avLst/>
          </a:prstGeom>
        </p:spPr>
        <p:txBody>
          <a:bodyPr wrap="none">
            <a:spAutoFit/>
          </a:bodyPr>
          <a:lstStyle/>
          <a:p>
            <a:r>
              <a:rPr lang="es-CL" sz="2000" b="1" u="sng" dirty="0">
                <a:latin typeface="Bookman Old Style" pitchFamily="18" charset="0"/>
              </a:rPr>
              <a:t>I.4.1) OBJETIVO ESPECÍFICO</a:t>
            </a:r>
          </a:p>
        </p:txBody>
      </p:sp>
    </p:spTree>
    <p:extLst>
      <p:ext uri="{BB962C8B-B14F-4D97-AF65-F5344CB8AC3E}">
        <p14:creationId xmlns:p14="http://schemas.microsoft.com/office/powerpoint/2010/main" val="4243028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479267" y="1556792"/>
            <a:ext cx="8484084" cy="2585323"/>
          </a:xfrm>
          <a:prstGeom prst="rect">
            <a:avLst/>
          </a:prstGeom>
          <a:noFill/>
        </p:spPr>
        <p:txBody>
          <a:bodyPr wrap="square" rtlCol="0">
            <a:spAutoFit/>
          </a:bodyPr>
          <a:lstStyle/>
          <a:p>
            <a:pPr marL="285750" indent="-285750" algn="just">
              <a:buFont typeface="Arial" pitchFamily="34" charset="0"/>
              <a:buChar char="•"/>
            </a:pPr>
            <a:r>
              <a:rPr lang="es-CL" dirty="0">
                <a:latin typeface="Bookman Old Style" pitchFamily="18" charset="0"/>
              </a:rPr>
              <a:t>En 1950 se crea la empresa Lipigas S.A. dedicada a la comercialización de gas licuado de petróleo (GLP) en la provincia de Valparaíso.</a:t>
            </a:r>
          </a:p>
          <a:p>
            <a:pPr marL="285750" indent="-285750" algn="just">
              <a:buFont typeface="Arial" pitchFamily="34" charset="0"/>
              <a:buChar char="•"/>
            </a:pPr>
            <a:endParaRPr lang="es-CL" dirty="0">
              <a:latin typeface="Bookman Old Style" pitchFamily="18" charset="0"/>
            </a:endParaRPr>
          </a:p>
          <a:p>
            <a:pPr marL="285750" indent="-285750" algn="just">
              <a:buFont typeface="Arial" pitchFamily="34" charset="0"/>
              <a:buChar char="•"/>
            </a:pPr>
            <a:r>
              <a:rPr lang="es-CL" dirty="0">
                <a:latin typeface="Bookman Old Style" pitchFamily="18" charset="0"/>
              </a:rPr>
              <a:t>Lipigas es la compañía líder en la venta y distribución de gas licuado del petróleo (GLP) para uso residencial, comercial,  industrial y vehicular en Chile.</a:t>
            </a:r>
          </a:p>
          <a:p>
            <a:pPr algn="just"/>
            <a:endParaRPr lang="es-CL" dirty="0">
              <a:latin typeface="Bookman Old Style" pitchFamily="18" charset="0"/>
            </a:endParaRPr>
          </a:p>
          <a:p>
            <a:pPr marL="285750" indent="-285750" algn="just">
              <a:buFont typeface="Arial" pitchFamily="34" charset="0"/>
              <a:buChar char="•"/>
            </a:pPr>
            <a:r>
              <a:rPr lang="es-CL" dirty="0">
                <a:latin typeface="Bookman Old Style" pitchFamily="18" charset="0"/>
              </a:rPr>
              <a:t>Posee 606 trabajadores a nivel nacional.</a:t>
            </a:r>
          </a:p>
          <a:p>
            <a:pPr algn="just"/>
            <a:endParaRPr lang="es-CL" dirty="0"/>
          </a:p>
        </p:txBody>
      </p:sp>
      <p:sp>
        <p:nvSpPr>
          <p:cNvPr id="5" name="4 Rectángulo"/>
          <p:cNvSpPr/>
          <p:nvPr/>
        </p:nvSpPr>
        <p:spPr>
          <a:xfrm>
            <a:off x="479267" y="811592"/>
            <a:ext cx="6207148" cy="461665"/>
          </a:xfrm>
          <a:prstGeom prst="rect">
            <a:avLst/>
          </a:prstGeom>
        </p:spPr>
        <p:txBody>
          <a:bodyPr wrap="none">
            <a:spAutoFit/>
          </a:bodyPr>
          <a:lstStyle/>
          <a:p>
            <a:r>
              <a:rPr lang="es-CL" sz="2400" b="1" u="sng" dirty="0">
                <a:latin typeface="Bookman Old Style" pitchFamily="18" charset="0"/>
              </a:rPr>
              <a:t>DESCRIPCIÓN DE LA ORGANIZACIÓN</a:t>
            </a:r>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17415" y="4009132"/>
            <a:ext cx="3600809" cy="20162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92384" y="4009132"/>
            <a:ext cx="3535695" cy="20439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434924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95536" y="5946921"/>
            <a:ext cx="5958408" cy="369332"/>
          </a:xfrm>
          <a:prstGeom prst="rect">
            <a:avLst/>
          </a:prstGeom>
        </p:spPr>
        <p:txBody>
          <a:bodyPr wrap="square">
            <a:spAutoFit/>
          </a:bodyPr>
          <a:lstStyle/>
          <a:p>
            <a:r>
              <a:rPr lang="es-CL" sz="900" dirty="0"/>
              <a:t>Figura. Organigrama Institucional – Empresas Lipigas S.A.</a:t>
            </a:r>
          </a:p>
          <a:p>
            <a:r>
              <a:rPr lang="es-CL" sz="900" dirty="0"/>
              <a:t>Fuente: www.lipinet.cl</a:t>
            </a:r>
          </a:p>
        </p:txBody>
      </p:sp>
      <p:graphicFrame>
        <p:nvGraphicFramePr>
          <p:cNvPr id="3" name="2 Objeto"/>
          <p:cNvGraphicFramePr>
            <a:graphicFrameLocks noChangeAspect="1"/>
          </p:cNvGraphicFramePr>
          <p:nvPr>
            <p:extLst>
              <p:ext uri="{D42A27DB-BD31-4B8C-83A1-F6EECF244321}">
                <p14:modId xmlns:p14="http://schemas.microsoft.com/office/powerpoint/2010/main" val="2187083525"/>
              </p:ext>
            </p:extLst>
          </p:nvPr>
        </p:nvGraphicFramePr>
        <p:xfrm>
          <a:off x="10772" y="406845"/>
          <a:ext cx="9120868" cy="5540076"/>
        </p:xfrm>
        <a:graphic>
          <a:graphicData uri="http://schemas.openxmlformats.org/presentationml/2006/ole">
            <mc:AlternateContent xmlns:mc="http://schemas.openxmlformats.org/markup-compatibility/2006">
              <mc:Choice xmlns:v="urn:schemas-microsoft-com:vml" Requires="v">
                <p:oleObj spid="_x0000_s1072" name="Organization Chart" r:id="rId3" imgW="2755800" imgH="1549080" progId="OrgPlusWOPX.4">
                  <p:embed followColorScheme="full"/>
                </p:oleObj>
              </mc:Choice>
              <mc:Fallback>
                <p:oleObj name="Organization Chart" r:id="rId3" imgW="2755800" imgH="1549080" progId="OrgPlusWOPX.4">
                  <p:embed followColorScheme="full"/>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772" y="406845"/>
                        <a:ext cx="9120868" cy="5540076"/>
                      </a:xfrm>
                      <a:prstGeom prst="rect">
                        <a:avLst/>
                      </a:prstGeom>
                      <a:noFill/>
                    </p:spPr>
                  </p:pic>
                </p:oleObj>
              </mc:Fallback>
            </mc:AlternateContent>
          </a:graphicData>
        </a:graphic>
      </p:graphicFrame>
      <p:pic>
        <p:nvPicPr>
          <p:cNvPr id="3076"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71206" y="332656"/>
            <a:ext cx="720874" cy="352427"/>
          </a:xfrm>
          <a:prstGeom prst="rect">
            <a:avLst/>
          </a:prstGeom>
          <a:noFill/>
          <a:extLst>
            <a:ext uri="{909E8E84-426E-40DD-AFC4-6F175D3DCCD1}">
              <a14:hiddenFill xmlns:a14="http://schemas.microsoft.com/office/drawing/2010/main">
                <a:solidFill>
                  <a:srgbClr val="FFFFFF"/>
                </a:solidFill>
              </a14:hiddenFill>
            </a:ext>
          </a:extLst>
        </p:spPr>
      </p:pic>
      <p:sp>
        <p:nvSpPr>
          <p:cNvPr id="4" name="Rectángulo 3"/>
          <p:cNvSpPr/>
          <p:nvPr/>
        </p:nvSpPr>
        <p:spPr>
          <a:xfrm>
            <a:off x="3779912" y="406845"/>
            <a:ext cx="1151731" cy="27823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Tree>
    <p:extLst>
      <p:ext uri="{BB962C8B-B14F-4D97-AF65-F5344CB8AC3E}">
        <p14:creationId xmlns:p14="http://schemas.microsoft.com/office/powerpoint/2010/main" val="36472657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246634" y="465625"/>
            <a:ext cx="6373861" cy="400110"/>
          </a:xfrm>
          <a:prstGeom prst="rect">
            <a:avLst/>
          </a:prstGeom>
        </p:spPr>
        <p:txBody>
          <a:bodyPr wrap="none">
            <a:spAutoFit/>
          </a:bodyPr>
          <a:lstStyle/>
          <a:p>
            <a:r>
              <a:rPr lang="es-CL" sz="2000" b="1" u="sng" dirty="0">
                <a:latin typeface="Bookman Old Style" pitchFamily="18" charset="0"/>
              </a:rPr>
              <a:t>DESCRIPCIÓN DE LA UNIDAD BAJO ESTUDIO </a:t>
            </a:r>
          </a:p>
        </p:txBody>
      </p:sp>
      <p:sp>
        <p:nvSpPr>
          <p:cNvPr id="7" name="6 Rectángulo"/>
          <p:cNvSpPr/>
          <p:nvPr/>
        </p:nvSpPr>
        <p:spPr>
          <a:xfrm>
            <a:off x="246634" y="1124744"/>
            <a:ext cx="8650731" cy="2031325"/>
          </a:xfrm>
          <a:prstGeom prst="rect">
            <a:avLst/>
          </a:prstGeom>
        </p:spPr>
        <p:txBody>
          <a:bodyPr wrap="square">
            <a:spAutoFit/>
          </a:bodyPr>
          <a:lstStyle/>
          <a:p>
            <a:pPr algn="just"/>
            <a:r>
              <a:rPr lang="es-CL" b="1" dirty="0">
                <a:latin typeface="Bookman Old Style" pitchFamily="18" charset="0"/>
              </a:rPr>
              <a:t>Nombre de la Organización: </a:t>
            </a:r>
            <a:r>
              <a:rPr lang="es-CL" dirty="0">
                <a:latin typeface="Bookman Old Style" pitchFamily="18" charset="0"/>
              </a:rPr>
              <a:t>Empresas Lipigas S.A.</a:t>
            </a:r>
          </a:p>
          <a:p>
            <a:pPr algn="just"/>
            <a:endParaRPr lang="es-CL" dirty="0">
              <a:latin typeface="Bookman Old Style" pitchFamily="18" charset="0"/>
            </a:endParaRPr>
          </a:p>
          <a:p>
            <a:pPr algn="just"/>
            <a:r>
              <a:rPr lang="es-CL" b="1" dirty="0">
                <a:latin typeface="Bookman Old Style" pitchFamily="18" charset="0"/>
              </a:rPr>
              <a:t>Dirección:</a:t>
            </a:r>
            <a:r>
              <a:rPr lang="es-CL" dirty="0">
                <a:latin typeface="Bookman Old Style" pitchFamily="18" charset="0"/>
              </a:rPr>
              <a:t> Calle dos Norte nº 200 concón, región de Valparaíso, zona industrial ubicada a unos minutos de la rotonda de Concón  que conecta a las diferentes puntos de la ciudad.</a:t>
            </a:r>
          </a:p>
          <a:p>
            <a:pPr algn="ctr"/>
            <a:endParaRPr lang="es-CL" dirty="0">
              <a:latin typeface="Bookman Old Style" pitchFamily="18" charset="0"/>
            </a:endParaRPr>
          </a:p>
          <a:p>
            <a:pPr algn="just"/>
            <a:r>
              <a:rPr lang="es-CL" b="1" dirty="0">
                <a:latin typeface="Bookman Old Style" pitchFamily="18" charset="0"/>
              </a:rPr>
              <a:t>Giro: </a:t>
            </a:r>
            <a:r>
              <a:rPr lang="es-CL" dirty="0">
                <a:latin typeface="Bookman Old Style" pitchFamily="18" charset="0"/>
              </a:rPr>
              <a:t>Distribución de gas licuado                 </a:t>
            </a:r>
            <a:r>
              <a:rPr lang="es-CL" b="1" dirty="0">
                <a:latin typeface="Bookman Old Style" pitchFamily="18" charset="0"/>
              </a:rPr>
              <a:t>Tamaño: </a:t>
            </a:r>
            <a:r>
              <a:rPr lang="es-CL" dirty="0">
                <a:latin typeface="Bookman Old Style" pitchFamily="18" charset="0"/>
              </a:rPr>
              <a:t>106 trabajadores</a:t>
            </a:r>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3279881"/>
            <a:ext cx="3744416" cy="2754280"/>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1998" y="3152278"/>
            <a:ext cx="4227475" cy="3016694"/>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7 Rectángulo"/>
          <p:cNvSpPr/>
          <p:nvPr/>
        </p:nvSpPr>
        <p:spPr>
          <a:xfrm>
            <a:off x="294453" y="6045861"/>
            <a:ext cx="3917507" cy="246221"/>
          </a:xfrm>
          <a:prstGeom prst="rect">
            <a:avLst/>
          </a:prstGeom>
        </p:spPr>
        <p:txBody>
          <a:bodyPr wrap="square">
            <a:spAutoFit/>
          </a:bodyPr>
          <a:lstStyle/>
          <a:p>
            <a:r>
              <a:rPr lang="es-CL" sz="1000" dirty="0"/>
              <a:t>Figura : Vista Aérea, Empresas Lipigas Concón S.A. Fuente: Google Earth.</a:t>
            </a:r>
          </a:p>
        </p:txBody>
      </p:sp>
      <p:sp>
        <p:nvSpPr>
          <p:cNvPr id="9" name="8 Rectángulo"/>
          <p:cNvSpPr/>
          <p:nvPr/>
        </p:nvSpPr>
        <p:spPr>
          <a:xfrm>
            <a:off x="4307077" y="6146148"/>
            <a:ext cx="4757315" cy="230832"/>
          </a:xfrm>
          <a:prstGeom prst="rect">
            <a:avLst/>
          </a:prstGeom>
        </p:spPr>
        <p:txBody>
          <a:bodyPr wrap="square">
            <a:spAutoFit/>
          </a:bodyPr>
          <a:lstStyle/>
          <a:p>
            <a:r>
              <a:rPr lang="es-CL" sz="900" dirty="0"/>
              <a:t>Figura: Vista Aérea del área de producción, Empresas Lipigas Concón S.A. Fuente: Google Earth.</a:t>
            </a:r>
          </a:p>
        </p:txBody>
      </p:sp>
    </p:spTree>
    <p:extLst>
      <p:ext uri="{BB962C8B-B14F-4D97-AF65-F5344CB8AC3E}">
        <p14:creationId xmlns:p14="http://schemas.microsoft.com/office/powerpoint/2010/main" val="2419155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407839" y="947839"/>
            <a:ext cx="6336704" cy="923330"/>
          </a:xfrm>
          <a:prstGeom prst="rect">
            <a:avLst/>
          </a:prstGeom>
        </p:spPr>
        <p:txBody>
          <a:bodyPr wrap="square">
            <a:spAutoFit/>
          </a:bodyPr>
          <a:lstStyle/>
          <a:p>
            <a:pPr marL="285750" indent="-285750">
              <a:buFont typeface="Arial" pitchFamily="34" charset="0"/>
              <a:buChar char="•"/>
            </a:pPr>
            <a:r>
              <a:rPr lang="es-CL" dirty="0">
                <a:latin typeface="Bookman Old Style" pitchFamily="18" charset="0"/>
              </a:rPr>
              <a:t>El estudio se enfocara en el área de producción.</a:t>
            </a:r>
          </a:p>
          <a:p>
            <a:pPr marL="285750" indent="-285750">
              <a:buFont typeface="Arial" pitchFamily="34" charset="0"/>
              <a:buChar char="•"/>
            </a:pPr>
            <a:r>
              <a:rPr lang="es-CL" dirty="0">
                <a:latin typeface="Bookman Old Style" pitchFamily="18" charset="0"/>
              </a:rPr>
              <a:t>Cuenta con 25 operarios.</a:t>
            </a:r>
          </a:p>
          <a:p>
            <a:endParaRPr lang="es-CL"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0" y="1845692"/>
            <a:ext cx="4095727" cy="3887743"/>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CuadroTexto"/>
          <p:cNvSpPr txBox="1"/>
          <p:nvPr/>
        </p:nvSpPr>
        <p:spPr>
          <a:xfrm>
            <a:off x="781118" y="5762050"/>
            <a:ext cx="3413710" cy="369332"/>
          </a:xfrm>
          <a:prstGeom prst="rect">
            <a:avLst/>
          </a:prstGeom>
          <a:noFill/>
        </p:spPr>
        <p:txBody>
          <a:bodyPr wrap="square" rtlCol="0">
            <a:spAutoFit/>
          </a:bodyPr>
          <a:lstStyle/>
          <a:p>
            <a:r>
              <a:rPr lang="es-CL" sz="900" dirty="0"/>
              <a:t>Área de producción empresas Lipigas S.A. ,  fuente: propia</a:t>
            </a:r>
            <a:r>
              <a:rPr lang="es-CL" dirty="0"/>
              <a:t>.</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1118" y="1922121"/>
            <a:ext cx="3214818" cy="3834032"/>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3 CuadroTexto"/>
          <p:cNvSpPr txBox="1"/>
          <p:nvPr/>
        </p:nvSpPr>
        <p:spPr>
          <a:xfrm>
            <a:off x="4770892" y="5733435"/>
            <a:ext cx="3413710" cy="369332"/>
          </a:xfrm>
          <a:prstGeom prst="rect">
            <a:avLst/>
          </a:prstGeom>
          <a:noFill/>
        </p:spPr>
        <p:txBody>
          <a:bodyPr wrap="square" rtlCol="0">
            <a:spAutoFit/>
          </a:bodyPr>
          <a:lstStyle/>
          <a:p>
            <a:r>
              <a:rPr lang="es-CL" sz="900" dirty="0"/>
              <a:t>Área de producción empresas Lipigas S.A. ,  fuente: propia</a:t>
            </a:r>
            <a:r>
              <a:rPr lang="es-CL" dirty="0"/>
              <a:t>.</a:t>
            </a:r>
          </a:p>
        </p:txBody>
      </p:sp>
    </p:spTree>
    <p:extLst>
      <p:ext uri="{BB962C8B-B14F-4D97-AF65-F5344CB8AC3E}">
        <p14:creationId xmlns:p14="http://schemas.microsoft.com/office/powerpoint/2010/main" val="24675523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51734" y="786711"/>
            <a:ext cx="6192688" cy="461665"/>
          </a:xfrm>
          <a:prstGeom prst="rect">
            <a:avLst/>
          </a:prstGeom>
        </p:spPr>
        <p:txBody>
          <a:bodyPr wrap="square">
            <a:spAutoFit/>
          </a:bodyPr>
          <a:lstStyle/>
          <a:p>
            <a:r>
              <a:rPr lang="es-CL" sz="2400" b="1" u="sng" dirty="0">
                <a:latin typeface="Bookman Old Style" pitchFamily="18" charset="0"/>
              </a:rPr>
              <a:t>DESCRIPCIÓN DE PROBLEMAS</a:t>
            </a:r>
          </a:p>
        </p:txBody>
      </p:sp>
      <p:sp>
        <p:nvSpPr>
          <p:cNvPr id="3" name="2 Rectángulo"/>
          <p:cNvSpPr/>
          <p:nvPr/>
        </p:nvSpPr>
        <p:spPr>
          <a:xfrm>
            <a:off x="351734" y="1772816"/>
            <a:ext cx="8252714" cy="3416320"/>
          </a:xfrm>
          <a:prstGeom prst="rect">
            <a:avLst/>
          </a:prstGeom>
        </p:spPr>
        <p:txBody>
          <a:bodyPr wrap="square">
            <a:spAutoFit/>
          </a:bodyPr>
          <a:lstStyle/>
          <a:p>
            <a:pPr algn="just"/>
            <a:endParaRPr lang="es-ES" dirty="0">
              <a:latin typeface="Bookman Old Style" pitchFamily="18" charset="0"/>
            </a:endParaRPr>
          </a:p>
          <a:p>
            <a:pPr marL="285750" indent="-285750" algn="just">
              <a:buFont typeface="Arial" pitchFamily="34" charset="0"/>
              <a:buChar char="•"/>
            </a:pPr>
            <a:r>
              <a:rPr lang="es-ES" dirty="0">
                <a:latin typeface="Bookman Old Style" pitchFamily="18" charset="0"/>
              </a:rPr>
              <a:t>Empresas Lipigas  al no disponer de plan o acciones contra estos riesgos o alguna capacitación sobre la importancia de este aspecto, se da por entender que por parte de la administración tienen cero porcentaje de prevención en este ámbito.</a:t>
            </a:r>
          </a:p>
          <a:p>
            <a:pPr marL="285750" indent="-285750" algn="just">
              <a:buFont typeface="Arial" pitchFamily="34" charset="0"/>
              <a:buChar char="•"/>
            </a:pPr>
            <a:endParaRPr lang="es-ES" dirty="0">
              <a:latin typeface="Bookman Old Style" pitchFamily="18" charset="0"/>
            </a:endParaRPr>
          </a:p>
          <a:p>
            <a:pPr marL="285750" indent="-285750" algn="just">
              <a:buFont typeface="Arial" pitchFamily="34" charset="0"/>
              <a:buChar char="•"/>
            </a:pPr>
            <a:r>
              <a:rPr lang="es-ES" dirty="0">
                <a:latin typeface="Bookman Old Style" pitchFamily="18" charset="0"/>
              </a:rPr>
              <a:t>Los trabajadores que desempeñan las distintas tareas del área de producción no tienen conocimiento alguno de los factores psicosociales .</a:t>
            </a:r>
          </a:p>
          <a:p>
            <a:pPr marL="285750" indent="-285750" algn="just">
              <a:buFont typeface="Arial" pitchFamily="34" charset="0"/>
              <a:buChar char="•"/>
            </a:pPr>
            <a:endParaRPr lang="es-ES" dirty="0">
              <a:latin typeface="Bookman Old Style" pitchFamily="18" charset="0"/>
            </a:endParaRPr>
          </a:p>
          <a:p>
            <a:pPr marL="285750" indent="-285750">
              <a:buFont typeface="Arial" pitchFamily="34" charset="0"/>
              <a:buChar char="•"/>
            </a:pPr>
            <a:endParaRPr lang="es-CL" dirty="0">
              <a:latin typeface="Bookman Old Style" pitchFamily="18" charset="0"/>
            </a:endParaRPr>
          </a:p>
          <a:p>
            <a:pPr marL="285750" indent="-285750">
              <a:buFont typeface="Arial" pitchFamily="34" charset="0"/>
              <a:buChar char="•"/>
            </a:pPr>
            <a:endParaRPr lang="es-CL" dirty="0">
              <a:latin typeface="Bookman Old Style" pitchFamily="18" charset="0"/>
            </a:endParaRPr>
          </a:p>
        </p:txBody>
      </p:sp>
    </p:spTree>
    <p:extLst>
      <p:ext uri="{BB962C8B-B14F-4D97-AF65-F5344CB8AC3E}">
        <p14:creationId xmlns:p14="http://schemas.microsoft.com/office/powerpoint/2010/main" val="273816123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663292" y="1412776"/>
            <a:ext cx="8062432" cy="3693319"/>
          </a:xfrm>
          <a:prstGeom prst="rect">
            <a:avLst/>
          </a:prstGeom>
        </p:spPr>
        <p:txBody>
          <a:bodyPr wrap="square">
            <a:spAutoFit/>
          </a:bodyPr>
          <a:lstStyle/>
          <a:p>
            <a:pPr marL="285750" indent="-285750" algn="just">
              <a:buFont typeface="Arial" pitchFamily="34" charset="0"/>
              <a:buChar char="•"/>
            </a:pPr>
            <a:endParaRPr lang="es-CL" dirty="0"/>
          </a:p>
          <a:p>
            <a:pPr marL="285750" indent="-285750" algn="just">
              <a:buFont typeface="Arial" pitchFamily="34" charset="0"/>
              <a:buChar char="•"/>
            </a:pPr>
            <a:r>
              <a:rPr lang="es-ES" dirty="0">
                <a:latin typeface="Bookman Old Style" pitchFamily="18" charset="0"/>
              </a:rPr>
              <a:t>Aplicar el protocolo de evaluación en la organización para identificar estos riesgos  y establecer medidas para controlar o eliminar estos mismo, mediante un plan de mejora.</a:t>
            </a:r>
            <a:endParaRPr lang="es-CL" dirty="0">
              <a:latin typeface="Bookman Old Style" pitchFamily="18" charset="0"/>
            </a:endParaRPr>
          </a:p>
          <a:p>
            <a:pPr marL="285750" indent="-285750" algn="just">
              <a:buFont typeface="Arial" pitchFamily="34" charset="0"/>
              <a:buChar char="•"/>
            </a:pPr>
            <a:endParaRPr lang="es-CL" dirty="0">
              <a:latin typeface="Bookman Old Style" pitchFamily="18" charset="0"/>
            </a:endParaRPr>
          </a:p>
          <a:p>
            <a:pPr marL="285750" indent="-285750" algn="just">
              <a:buFont typeface="Arial" pitchFamily="34" charset="0"/>
              <a:buChar char="•"/>
            </a:pPr>
            <a:r>
              <a:rPr lang="es-CL" dirty="0">
                <a:latin typeface="Bookman Old Style" pitchFamily="18" charset="0"/>
              </a:rPr>
              <a:t>Implementación del cuestionario ISTAS 21, para generar una mejora en el bienestar de los trabajadores y  la mejora en la productividad.</a:t>
            </a:r>
          </a:p>
          <a:p>
            <a:pPr marL="285750" indent="-285750" algn="just">
              <a:buFont typeface="Arial" pitchFamily="34" charset="0"/>
              <a:buChar char="•"/>
            </a:pPr>
            <a:endParaRPr lang="es-CL" dirty="0">
              <a:latin typeface="Bookman Old Style" pitchFamily="18" charset="0"/>
            </a:endParaRPr>
          </a:p>
          <a:p>
            <a:pPr marL="285750" indent="-285750" algn="just">
              <a:buFont typeface="Arial" pitchFamily="34" charset="0"/>
              <a:buChar char="•"/>
            </a:pPr>
            <a:r>
              <a:rPr lang="es-ES" dirty="0">
                <a:latin typeface="Bookman Old Style" pitchFamily="18" charset="0"/>
              </a:rPr>
              <a:t>Establecer, implementar y mantener un plan de mejora continuamente eficaz, efectivo y sustentable dentro de la organización.</a:t>
            </a:r>
            <a:endParaRPr lang="es-CL" dirty="0">
              <a:latin typeface="Bookman Old Style" pitchFamily="18" charset="0"/>
            </a:endParaRPr>
          </a:p>
          <a:p>
            <a:pPr marL="285750" indent="-285750">
              <a:buFont typeface="Arial" pitchFamily="34" charset="0"/>
              <a:buChar char="•"/>
            </a:pPr>
            <a:endParaRPr lang="es-CL" dirty="0">
              <a:latin typeface="Bookman Old Style" pitchFamily="18" charset="0"/>
            </a:endParaRPr>
          </a:p>
        </p:txBody>
      </p:sp>
      <p:sp>
        <p:nvSpPr>
          <p:cNvPr id="3" name="2 Rectángulo"/>
          <p:cNvSpPr/>
          <p:nvPr/>
        </p:nvSpPr>
        <p:spPr>
          <a:xfrm>
            <a:off x="682992" y="628244"/>
            <a:ext cx="6192688" cy="461665"/>
          </a:xfrm>
          <a:prstGeom prst="rect">
            <a:avLst/>
          </a:prstGeom>
        </p:spPr>
        <p:txBody>
          <a:bodyPr wrap="square">
            <a:spAutoFit/>
          </a:bodyPr>
          <a:lstStyle/>
          <a:p>
            <a:r>
              <a:rPr lang="es-CL" b="1" u="sng" dirty="0"/>
              <a:t> </a:t>
            </a:r>
            <a:r>
              <a:rPr lang="es-CL" sz="2400" b="1" u="sng" dirty="0">
                <a:latin typeface="Bookman Old Style" pitchFamily="18" charset="0"/>
              </a:rPr>
              <a:t>OPORTUNIDADES DE MEJORA </a:t>
            </a:r>
          </a:p>
        </p:txBody>
      </p:sp>
    </p:spTree>
    <p:extLst>
      <p:ext uri="{BB962C8B-B14F-4D97-AF65-F5344CB8AC3E}">
        <p14:creationId xmlns:p14="http://schemas.microsoft.com/office/powerpoint/2010/main" val="257105832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611560" y="817377"/>
            <a:ext cx="5391219" cy="461665"/>
          </a:xfrm>
          <a:prstGeom prst="rect">
            <a:avLst/>
          </a:prstGeom>
        </p:spPr>
        <p:txBody>
          <a:bodyPr wrap="none">
            <a:spAutoFit/>
          </a:bodyPr>
          <a:lstStyle/>
          <a:p>
            <a:r>
              <a:rPr lang="es-CL" sz="2400" b="1" u="sng" dirty="0">
                <a:latin typeface="Bookman Old Style" pitchFamily="18" charset="0"/>
              </a:rPr>
              <a:t>LIMITACIONES DEL PROYECTO </a:t>
            </a:r>
          </a:p>
        </p:txBody>
      </p:sp>
      <p:sp>
        <p:nvSpPr>
          <p:cNvPr id="3" name="2 Rectángulo"/>
          <p:cNvSpPr/>
          <p:nvPr/>
        </p:nvSpPr>
        <p:spPr>
          <a:xfrm>
            <a:off x="340989" y="1484784"/>
            <a:ext cx="8295311" cy="4524315"/>
          </a:xfrm>
          <a:prstGeom prst="rect">
            <a:avLst/>
          </a:prstGeom>
        </p:spPr>
        <p:txBody>
          <a:bodyPr wrap="square">
            <a:spAutoFit/>
          </a:bodyPr>
          <a:lstStyle/>
          <a:p>
            <a:pPr marL="285750" indent="-285750" algn="just">
              <a:buFont typeface="Arial" pitchFamily="34" charset="0"/>
              <a:buChar char="•"/>
            </a:pPr>
            <a:endParaRPr lang="es-CL" dirty="0">
              <a:latin typeface="Bookman Old Style" pitchFamily="18" charset="0"/>
            </a:endParaRPr>
          </a:p>
          <a:p>
            <a:pPr marL="285750" indent="-285750" algn="just">
              <a:buFont typeface="Wingdings" pitchFamily="2" charset="2"/>
              <a:buChar char="q"/>
            </a:pPr>
            <a:r>
              <a:rPr lang="es-CL" b="1" dirty="0">
                <a:latin typeface="Bookman Old Style" pitchFamily="18" charset="0"/>
              </a:rPr>
              <a:t>Déficit de información : </a:t>
            </a:r>
            <a:r>
              <a:rPr lang="es-CL" dirty="0">
                <a:latin typeface="Bookman Old Style" pitchFamily="18" charset="0"/>
              </a:rPr>
              <a:t>Existe un déficit de información sobre los riesgos psicosociales en Chile, ya que es un tema que se le está dando un grado de importancia recientemente. </a:t>
            </a:r>
          </a:p>
          <a:p>
            <a:pPr marL="285750" indent="-285750" algn="just">
              <a:buFont typeface="Wingdings" pitchFamily="2" charset="2"/>
              <a:buChar char="q"/>
            </a:pPr>
            <a:endParaRPr lang="es-CL" dirty="0">
              <a:latin typeface="Bookman Old Style" pitchFamily="18" charset="0"/>
            </a:endParaRPr>
          </a:p>
          <a:p>
            <a:pPr marL="285750" indent="-285750" algn="just">
              <a:buFont typeface="Wingdings" pitchFamily="2" charset="2"/>
              <a:buChar char="q"/>
            </a:pPr>
            <a:r>
              <a:rPr lang="es-CL" b="1" dirty="0">
                <a:latin typeface="Bookman Old Style" pitchFamily="18" charset="0"/>
              </a:rPr>
              <a:t>Falta de legislación : </a:t>
            </a:r>
            <a:r>
              <a:rPr lang="es-CL" dirty="0">
                <a:latin typeface="Bookman Old Style" pitchFamily="18" charset="0"/>
              </a:rPr>
              <a:t>Existe solo una legislación obligatoria para todas las organizaciones de Chile que es el cuestionario para la evaluación de riesgos psicosociales, y brechas en las fiscalizaciones respecto a este ámbito.</a:t>
            </a:r>
          </a:p>
          <a:p>
            <a:pPr marL="285750" indent="-285750" algn="just">
              <a:buFont typeface="Wingdings" pitchFamily="2" charset="2"/>
              <a:buChar char="q"/>
            </a:pPr>
            <a:endParaRPr lang="es-CL" dirty="0">
              <a:latin typeface="Bookman Old Style" pitchFamily="18" charset="0"/>
            </a:endParaRPr>
          </a:p>
          <a:p>
            <a:pPr marL="285750" indent="-285750" algn="just">
              <a:buFont typeface="Wingdings" pitchFamily="2" charset="2"/>
              <a:buChar char="q"/>
            </a:pPr>
            <a:r>
              <a:rPr lang="es-CL" b="1" dirty="0">
                <a:latin typeface="Bookman Old Style" pitchFamily="18" charset="0"/>
              </a:rPr>
              <a:t>Falta de conocimiento en la dirección: </a:t>
            </a:r>
            <a:r>
              <a:rPr lang="es-CL" dirty="0">
                <a:latin typeface="Bookman Old Style" pitchFamily="18" charset="0"/>
              </a:rPr>
              <a:t>Existe un desconocimiento por parte de la dirección y falta de capacitación, sobre las normativas legales que abarcan los riesgos psicosociales, debido por la poca importancia que se le está dando en este momento al ámbito psicosocial.</a:t>
            </a:r>
          </a:p>
          <a:p>
            <a:pPr algn="just"/>
            <a:endParaRPr lang="es-CL" dirty="0"/>
          </a:p>
        </p:txBody>
      </p:sp>
    </p:spTree>
    <p:extLst>
      <p:ext uri="{BB962C8B-B14F-4D97-AF65-F5344CB8AC3E}">
        <p14:creationId xmlns:p14="http://schemas.microsoft.com/office/powerpoint/2010/main" val="7270432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598984" y="2276872"/>
            <a:ext cx="7704856" cy="2308324"/>
          </a:xfrm>
          <a:prstGeom prst="rect">
            <a:avLst/>
          </a:prstGeom>
          <a:noFill/>
        </p:spPr>
        <p:txBody>
          <a:bodyPr wrap="square" rtlCol="0">
            <a:spAutoFit/>
          </a:bodyPr>
          <a:lstStyle/>
          <a:p>
            <a:pPr algn="just"/>
            <a:endParaRPr lang="es-CL" dirty="0">
              <a:latin typeface="Bookman Old Style" pitchFamily="18" charset="0"/>
            </a:endParaRPr>
          </a:p>
          <a:p>
            <a:pPr marL="285750" indent="-285750" algn="just">
              <a:buFont typeface="Wingdings" pitchFamily="2" charset="2"/>
              <a:buChar char="q"/>
            </a:pPr>
            <a:r>
              <a:rPr lang="es-CL" b="1" dirty="0">
                <a:latin typeface="Bookman Old Style" pitchFamily="18" charset="0"/>
              </a:rPr>
              <a:t>El alcance de este proyecto </a:t>
            </a:r>
            <a:r>
              <a:rPr lang="es-CL" dirty="0">
                <a:latin typeface="Bookman Old Style" pitchFamily="18" charset="0"/>
              </a:rPr>
              <a:t>está enfocado en la implementación de un plan de mejora en la empresas Lipigas, la que considera capacitaciones sobre mejorar los enlaces interpersonales laborales tanto trabajador/empleador, trabajador/cliente, empleador/proveedor/cliente; como también enlaces personales de los trabajadores en sus vidas privadas.</a:t>
            </a:r>
          </a:p>
          <a:p>
            <a:endParaRPr lang="es-CL" dirty="0"/>
          </a:p>
        </p:txBody>
      </p:sp>
      <p:sp>
        <p:nvSpPr>
          <p:cNvPr id="3" name="2 Rectángulo"/>
          <p:cNvSpPr/>
          <p:nvPr/>
        </p:nvSpPr>
        <p:spPr>
          <a:xfrm>
            <a:off x="611560" y="1201646"/>
            <a:ext cx="4515980" cy="461665"/>
          </a:xfrm>
          <a:prstGeom prst="rect">
            <a:avLst/>
          </a:prstGeom>
        </p:spPr>
        <p:txBody>
          <a:bodyPr wrap="none">
            <a:spAutoFit/>
          </a:bodyPr>
          <a:lstStyle/>
          <a:p>
            <a:r>
              <a:rPr lang="es-CL" sz="2400" b="1" u="sng" dirty="0">
                <a:latin typeface="Bookman Old Style" pitchFamily="18" charset="0"/>
              </a:rPr>
              <a:t>ALCANCE DEL PROYECTO </a:t>
            </a:r>
          </a:p>
        </p:txBody>
      </p:sp>
    </p:spTree>
    <p:extLst>
      <p:ext uri="{BB962C8B-B14F-4D97-AF65-F5344CB8AC3E}">
        <p14:creationId xmlns:p14="http://schemas.microsoft.com/office/powerpoint/2010/main" val="34793635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1520" y="404664"/>
            <a:ext cx="7571184" cy="1138138"/>
          </a:xfrm>
        </p:spPr>
        <p:txBody>
          <a:bodyPr>
            <a:normAutofit/>
          </a:bodyPr>
          <a:lstStyle/>
          <a:p>
            <a:pPr algn="l"/>
            <a:r>
              <a:rPr lang="es-MX" sz="2400" b="1" u="sng" dirty="0">
                <a:latin typeface="Bookman Old Style" pitchFamily="18" charset="0"/>
                <a:cs typeface="Arial" pitchFamily="34" charset="0"/>
              </a:rPr>
              <a:t>¿QUÉ ES UN RIESGO PSICOSOCIAL?</a:t>
            </a:r>
            <a:endParaRPr lang="es-CL" sz="2400" b="1" u="sng" dirty="0">
              <a:latin typeface="Bookman Old Style" pitchFamily="18" charset="0"/>
            </a:endParaRPr>
          </a:p>
        </p:txBody>
      </p:sp>
      <p:sp>
        <p:nvSpPr>
          <p:cNvPr id="3" name="2 Marcador de contenido"/>
          <p:cNvSpPr>
            <a:spLocks noGrp="1"/>
          </p:cNvSpPr>
          <p:nvPr>
            <p:ph idx="1"/>
          </p:nvPr>
        </p:nvSpPr>
        <p:spPr>
          <a:xfrm>
            <a:off x="467544" y="1916832"/>
            <a:ext cx="8229600" cy="4525963"/>
          </a:xfrm>
        </p:spPr>
        <p:txBody>
          <a:bodyPr>
            <a:normAutofit/>
          </a:bodyPr>
          <a:lstStyle/>
          <a:p>
            <a:pPr marL="0" indent="0" algn="just">
              <a:buNone/>
            </a:pPr>
            <a:r>
              <a:rPr lang="es-MX" sz="1800" dirty="0">
                <a:latin typeface="Bookman Old Style" pitchFamily="18" charset="0"/>
                <a:cs typeface="Arial" pitchFamily="34" charset="0"/>
              </a:rPr>
              <a:t>El Ministerio de Salud y la Organización Mundial de la Salud define como riesgo psicosocial a:</a:t>
            </a:r>
          </a:p>
          <a:p>
            <a:pPr marL="0" indent="0" algn="just">
              <a:buNone/>
            </a:pPr>
            <a:endParaRPr lang="es-MX" sz="1800" dirty="0">
              <a:latin typeface="Bookman Old Style" pitchFamily="18" charset="0"/>
              <a:cs typeface="Arial" pitchFamily="34" charset="0"/>
            </a:endParaRPr>
          </a:p>
          <a:p>
            <a:pPr marL="0" indent="0" algn="just">
              <a:buNone/>
            </a:pPr>
            <a:r>
              <a:rPr lang="es-MX" sz="1800" dirty="0">
                <a:latin typeface="Bookman Old Style" pitchFamily="18" charset="0"/>
                <a:cs typeface="Arial" pitchFamily="34" charset="0"/>
              </a:rPr>
              <a:t>“La referencia de situaciones y condiciones inherente al trabajo, relacionada al tipo de organización, al contenido del trabajo y la ejecución de la tarea y que tienen la capacidad de afectar en forma negativa o positiva, el bienestar y la salud física, psíquica o social del trabajador y sus condiciones de trabajo”</a:t>
            </a:r>
            <a:r>
              <a:rPr lang="es-MX" sz="1800" baseline="30000" dirty="0">
                <a:latin typeface="Bookman Old Style" pitchFamily="18" charset="0"/>
                <a:cs typeface="Arial" pitchFamily="34" charset="0"/>
              </a:rPr>
              <a:t> </a:t>
            </a:r>
            <a:r>
              <a:rPr lang="es-MX" sz="1800" dirty="0">
                <a:latin typeface="Bookman Old Style" pitchFamily="18" charset="0"/>
                <a:cs typeface="Arial" pitchFamily="34" charset="0"/>
              </a:rPr>
              <a:t>, si afecta negativamente se hablara de riesgos psicosociales.</a:t>
            </a:r>
            <a:endParaRPr lang="es-CL" sz="1800" dirty="0">
              <a:latin typeface="Bookman Old Style" pitchFamily="18" charset="0"/>
              <a:cs typeface="Arial" pitchFamily="34" charset="0"/>
            </a:endParaRPr>
          </a:p>
          <a:p>
            <a:endParaRPr lang="es-CL" dirty="0"/>
          </a:p>
        </p:txBody>
      </p:sp>
    </p:spTree>
    <p:extLst>
      <p:ext uri="{BB962C8B-B14F-4D97-AF65-F5344CB8AC3E}">
        <p14:creationId xmlns:p14="http://schemas.microsoft.com/office/powerpoint/2010/main" val="262589265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79512" y="740209"/>
            <a:ext cx="7516801" cy="400110"/>
          </a:xfrm>
          <a:prstGeom prst="rect">
            <a:avLst/>
          </a:prstGeom>
        </p:spPr>
        <p:txBody>
          <a:bodyPr wrap="none">
            <a:spAutoFit/>
          </a:bodyPr>
          <a:lstStyle/>
          <a:p>
            <a:r>
              <a:rPr lang="es-CL" sz="2000" b="1" u="sng" dirty="0">
                <a:latin typeface="Bookman Old Style" pitchFamily="18" charset="0"/>
              </a:rPr>
              <a:t>II.5) NORMATIVA Y LEYES ASOCIADAS AL PROYECTO </a:t>
            </a:r>
          </a:p>
        </p:txBody>
      </p:sp>
      <p:sp>
        <p:nvSpPr>
          <p:cNvPr id="3" name="2 Rectángulo"/>
          <p:cNvSpPr/>
          <p:nvPr/>
        </p:nvSpPr>
        <p:spPr>
          <a:xfrm>
            <a:off x="179512" y="1772816"/>
            <a:ext cx="8784976" cy="4247317"/>
          </a:xfrm>
          <a:prstGeom prst="rect">
            <a:avLst/>
          </a:prstGeom>
        </p:spPr>
        <p:txBody>
          <a:bodyPr wrap="square">
            <a:spAutoFit/>
          </a:bodyPr>
          <a:lstStyle/>
          <a:p>
            <a:pPr marL="285750" indent="-285750" algn="just">
              <a:buFont typeface="Arial" pitchFamily="34" charset="0"/>
              <a:buChar char="•"/>
            </a:pPr>
            <a:r>
              <a:rPr lang="es-CL" b="1" dirty="0">
                <a:latin typeface="Bookman Old Style" pitchFamily="18" charset="0"/>
              </a:rPr>
              <a:t>Articulo 184 Código del Trabajo/ 2002: </a:t>
            </a:r>
            <a:r>
              <a:rPr lang="es-CL" dirty="0">
                <a:latin typeface="Bookman Old Style" pitchFamily="18" charset="0"/>
              </a:rPr>
              <a:t>El empleador está obligado a tomar a todas las medidas necesarias para proteger eficazmente la vida y salud de los trabajadores….</a:t>
            </a:r>
          </a:p>
          <a:p>
            <a:pPr marL="285750" indent="-285750" algn="just">
              <a:buFont typeface="Arial" pitchFamily="34" charset="0"/>
              <a:buChar char="•"/>
            </a:pPr>
            <a:endParaRPr lang="es-CL" dirty="0">
              <a:latin typeface="Bookman Old Style" pitchFamily="18" charset="0"/>
            </a:endParaRPr>
          </a:p>
          <a:p>
            <a:pPr marL="285750" indent="-285750" algn="just">
              <a:buFont typeface="Arial" pitchFamily="34" charset="0"/>
              <a:buChar char="•"/>
            </a:pPr>
            <a:r>
              <a:rPr lang="es-CL" b="1" dirty="0">
                <a:latin typeface="Bookman Old Style" pitchFamily="18" charset="0"/>
              </a:rPr>
              <a:t>Ley N° 16744/1968: </a:t>
            </a:r>
            <a:r>
              <a:rPr lang="es-CL" dirty="0">
                <a:latin typeface="Bookman Old Style" pitchFamily="18" charset="0"/>
              </a:rPr>
              <a:t>Establece normas sobre accidentes de trabajo y enfermedades profesionales provocadas a causa o con ocasión del trabajo realizado.</a:t>
            </a:r>
          </a:p>
          <a:p>
            <a:pPr algn="just"/>
            <a:endParaRPr lang="es-ES" dirty="0">
              <a:latin typeface="Bookman Old Style" pitchFamily="18" charset="0"/>
            </a:endParaRPr>
          </a:p>
          <a:p>
            <a:pPr marL="285750" indent="-285750" algn="just">
              <a:buFont typeface="Arial" pitchFamily="34" charset="0"/>
              <a:buChar char="•"/>
            </a:pPr>
            <a:r>
              <a:rPr lang="es-ES" b="1" dirty="0">
                <a:latin typeface="Bookman Old Style" pitchFamily="18" charset="0"/>
              </a:rPr>
              <a:t>Resolución Exenta 336/ 2013</a:t>
            </a:r>
            <a:r>
              <a:rPr lang="es-ES" dirty="0">
                <a:latin typeface="Bookman Old Style" pitchFamily="18" charset="0"/>
              </a:rPr>
              <a:t> </a:t>
            </a:r>
            <a:r>
              <a:rPr lang="es-ES" dirty="0">
                <a:latin typeface="Bookman Old Style" pitchFamily="18" charset="0"/>
                <a:sym typeface="Wingdings"/>
              </a:rPr>
              <a:t></a:t>
            </a:r>
            <a:r>
              <a:rPr lang="es-ES" dirty="0">
                <a:latin typeface="Bookman Old Style" pitchFamily="18" charset="0"/>
              </a:rPr>
              <a:t> Documento donde se aprueba el protocolo de vigilancia de riesgos psicosociales en el trabajo denominado “Cuestionario SUSESO-ISTAS 21”</a:t>
            </a:r>
          </a:p>
          <a:p>
            <a:pPr marL="285750" indent="-285750" algn="just">
              <a:buFont typeface="Arial" pitchFamily="34" charset="0"/>
              <a:buChar char="•"/>
            </a:pPr>
            <a:endParaRPr lang="es-ES" dirty="0"/>
          </a:p>
          <a:p>
            <a:pPr marL="285750" indent="-285750" algn="just">
              <a:buFont typeface="Arial" pitchFamily="34" charset="0"/>
              <a:buChar char="•"/>
            </a:pPr>
            <a:endParaRPr lang="es-CL" dirty="0"/>
          </a:p>
          <a:p>
            <a:pPr algn="just"/>
            <a:endParaRPr lang="es-CL" dirty="0"/>
          </a:p>
          <a:p>
            <a:pPr algn="just"/>
            <a:endParaRPr lang="es-CL" dirty="0"/>
          </a:p>
        </p:txBody>
      </p:sp>
    </p:spTree>
    <p:extLst>
      <p:ext uri="{BB962C8B-B14F-4D97-AF65-F5344CB8AC3E}">
        <p14:creationId xmlns:p14="http://schemas.microsoft.com/office/powerpoint/2010/main" val="219086451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11560" y="260648"/>
            <a:ext cx="8229600" cy="1143000"/>
          </a:xfrm>
        </p:spPr>
        <p:txBody>
          <a:bodyPr>
            <a:normAutofit fontScale="90000"/>
          </a:bodyPr>
          <a:lstStyle/>
          <a:p>
            <a:pPr algn="l"/>
            <a:br>
              <a:rPr lang="es-ES" sz="1650" b="1" dirty="0"/>
            </a:br>
            <a:br>
              <a:rPr lang="es-ES" sz="1650" b="1" dirty="0"/>
            </a:br>
            <a:br>
              <a:rPr lang="es-ES" sz="1650" b="1" dirty="0"/>
            </a:br>
            <a:r>
              <a:rPr lang="es-ES" sz="2200" b="1" i="1" u="sng" dirty="0"/>
              <a:t>I</a:t>
            </a:r>
            <a:r>
              <a:rPr lang="es-ES" sz="2200" b="1" i="1" u="sng" dirty="0">
                <a:latin typeface="Bookman Old Style" panose="02050604050505020204" pitchFamily="18" charset="0"/>
              </a:rPr>
              <a:t>DENTIFICACIÓN DE PROBLEMAS                 OPORTUNIDADES   DE MEJORA </a:t>
            </a:r>
            <a:br>
              <a:rPr lang="es-CL" b="1" dirty="0"/>
            </a:br>
            <a:endParaRPr lang="es-CL" dirty="0"/>
          </a:p>
        </p:txBody>
      </p:sp>
      <p:sp>
        <p:nvSpPr>
          <p:cNvPr id="3" name="Marcador de contenido 2"/>
          <p:cNvSpPr>
            <a:spLocks noGrp="1"/>
          </p:cNvSpPr>
          <p:nvPr>
            <p:ph idx="1"/>
          </p:nvPr>
        </p:nvSpPr>
        <p:spPr/>
        <p:txBody>
          <a:bodyPr>
            <a:normAutofit/>
          </a:bodyPr>
          <a:lstStyle/>
          <a:p>
            <a:pPr marL="0" indent="0" algn="just">
              <a:buNone/>
            </a:pPr>
            <a:r>
              <a:rPr lang="es-ES" sz="1800" dirty="0">
                <a:latin typeface="Bookman Old Style" panose="02050604050505020204" pitchFamily="18" charset="0"/>
              </a:rPr>
              <a:t>En los siguientes puntos se identificarán de forma cualitativa los problemas que se pudieron identificar en el interior de empresas Lipigas S.A a causa de los factores y riesgos psicosociales. Se utilizarán los siguientes métodos:</a:t>
            </a:r>
            <a:endParaRPr lang="es-CL" sz="1800" dirty="0">
              <a:latin typeface="Bookman Old Style" panose="02050604050505020204" pitchFamily="18" charset="0"/>
            </a:endParaRPr>
          </a:p>
          <a:p>
            <a:pPr marL="0" indent="0" algn="just">
              <a:buNone/>
            </a:pPr>
            <a:r>
              <a:rPr lang="es-ES" sz="1800" dirty="0">
                <a:latin typeface="Bookman Old Style" panose="02050604050505020204" pitchFamily="18" charset="0"/>
              </a:rPr>
              <a:t> </a:t>
            </a:r>
            <a:endParaRPr lang="es-CL" sz="1800" dirty="0">
              <a:latin typeface="Bookman Old Style" panose="02050604050505020204" pitchFamily="18" charset="0"/>
            </a:endParaRPr>
          </a:p>
          <a:p>
            <a:pPr algn="just"/>
            <a:r>
              <a:rPr lang="es-ES" sz="1800" b="1" dirty="0">
                <a:latin typeface="Bookman Old Style" panose="02050604050505020204" pitchFamily="18" charset="0"/>
              </a:rPr>
              <a:t>FODA:</a:t>
            </a:r>
            <a:r>
              <a:rPr lang="es-ES" sz="1800" dirty="0">
                <a:latin typeface="Bookman Old Style" panose="02050604050505020204" pitchFamily="18" charset="0"/>
              </a:rPr>
              <a:t> Es el estudio de la situación de una empresa u organización a través de sus fortalezas, oportunidades, debilidades y amenazas. </a:t>
            </a:r>
          </a:p>
          <a:p>
            <a:pPr marL="0" indent="0" algn="just">
              <a:buNone/>
            </a:pPr>
            <a:r>
              <a:rPr lang="es-ES" sz="1800" dirty="0">
                <a:latin typeface="Bookman Old Style" panose="02050604050505020204" pitchFamily="18" charset="0"/>
              </a:rPr>
              <a:t> </a:t>
            </a:r>
            <a:endParaRPr lang="es-CL" sz="1800" dirty="0">
              <a:latin typeface="Bookman Old Style" panose="02050604050505020204" pitchFamily="18" charset="0"/>
            </a:endParaRPr>
          </a:p>
          <a:p>
            <a:pPr algn="just"/>
            <a:r>
              <a:rPr lang="es-CL" sz="1800" b="1" dirty="0">
                <a:latin typeface="Bookman Old Style" panose="02050604050505020204" pitchFamily="18" charset="0"/>
              </a:rPr>
              <a:t>ISHIKAWA:</a:t>
            </a:r>
            <a:r>
              <a:rPr lang="es-CL" sz="1800" dirty="0">
                <a:latin typeface="Bookman Old Style" panose="02050604050505020204" pitchFamily="18" charset="0"/>
              </a:rPr>
              <a:t> Es un </a:t>
            </a:r>
            <a:r>
              <a:rPr lang="es-CL" sz="1800" u="sng" dirty="0">
                <a:latin typeface="Bookman Old Style" panose="02050604050505020204" pitchFamily="18" charset="0"/>
                <a:hlinkClick r:id="rId2" tooltip="Diagrama"/>
              </a:rPr>
              <a:t>diagrama</a:t>
            </a:r>
            <a:r>
              <a:rPr lang="es-CL" sz="1800" dirty="0">
                <a:latin typeface="Bookman Old Style" panose="02050604050505020204" pitchFamily="18" charset="0"/>
              </a:rPr>
              <a:t> que consiste en una representación gráfica sencilla de las causas que originan un problema, se identifican las diferentes áreas de estudio y en cada una de ellas se pone las causa que daría origen a la problemática dentro de una organización.</a:t>
            </a:r>
          </a:p>
          <a:p>
            <a:endParaRPr lang="es-CL" dirty="0"/>
          </a:p>
        </p:txBody>
      </p:sp>
    </p:spTree>
    <p:extLst>
      <p:ext uri="{BB962C8B-B14F-4D97-AF65-F5344CB8AC3E}">
        <p14:creationId xmlns:p14="http://schemas.microsoft.com/office/powerpoint/2010/main" val="128640285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1"/>
          <p:cNvGraphicFramePr>
            <a:graphicFrameLocks noGrp="1"/>
          </p:cNvGraphicFramePr>
          <p:nvPr>
            <p:extLst>
              <p:ext uri="{D42A27DB-BD31-4B8C-83A1-F6EECF244321}">
                <p14:modId xmlns:p14="http://schemas.microsoft.com/office/powerpoint/2010/main" val="2262872825"/>
              </p:ext>
            </p:extLst>
          </p:nvPr>
        </p:nvGraphicFramePr>
        <p:xfrm>
          <a:off x="251520" y="1700808"/>
          <a:ext cx="8640960" cy="3960440"/>
        </p:xfrm>
        <a:graphic>
          <a:graphicData uri="http://schemas.openxmlformats.org/drawingml/2006/table">
            <a:tbl>
              <a:tblPr firstRow="1" firstCol="1" bandRow="1"/>
              <a:tblGrid>
                <a:gridCol w="385757">
                  <a:extLst>
                    <a:ext uri="{9D8B030D-6E8A-4147-A177-3AD203B41FA5}">
                      <a16:colId xmlns:a16="http://schemas.microsoft.com/office/drawing/2014/main" val="71273140"/>
                    </a:ext>
                  </a:extLst>
                </a:gridCol>
                <a:gridCol w="8255203">
                  <a:extLst>
                    <a:ext uri="{9D8B030D-6E8A-4147-A177-3AD203B41FA5}">
                      <a16:colId xmlns:a16="http://schemas.microsoft.com/office/drawing/2014/main" val="2641009195"/>
                    </a:ext>
                  </a:extLst>
                </a:gridCol>
              </a:tblGrid>
              <a:tr h="3960440">
                <a:tc>
                  <a:txBody>
                    <a:bodyPr/>
                    <a:lstStyle/>
                    <a:p>
                      <a:pPr algn="l">
                        <a:lnSpc>
                          <a:spcPct val="150000"/>
                        </a:lnSpc>
                        <a:spcAft>
                          <a:spcPts val="0"/>
                        </a:spcAft>
                      </a:pPr>
                      <a:r>
                        <a:rPr lang="es-ES" sz="1800" b="1" dirty="0">
                          <a:effectLst/>
                          <a:latin typeface="Bookman Old Style" panose="02050604050505020204" pitchFamily="18" charset="0"/>
                          <a:ea typeface="Times New Roman" panose="02020603050405020304" pitchFamily="18" charset="0"/>
                          <a:cs typeface="Times New Roman" panose="02020603050405020304" pitchFamily="18" charset="0"/>
                        </a:rPr>
                        <a:t>FORTALEZAS</a:t>
                      </a:r>
                    </a:p>
                    <a:p>
                      <a:pPr algn="l">
                        <a:lnSpc>
                          <a:spcPct val="150000"/>
                        </a:lnSpc>
                        <a:spcAft>
                          <a:spcPts val="0"/>
                        </a:spcAft>
                      </a:pPr>
                      <a:endParaRPr lang="es-CL" sz="1800" dirty="0">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33279" marR="33279" marT="0" marB="0" vert="wordArtVert">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85750" lvl="0" indent="-285750" algn="just">
                        <a:lnSpc>
                          <a:spcPct val="100000"/>
                        </a:lnSpc>
                        <a:spcAft>
                          <a:spcPts val="0"/>
                        </a:spcAft>
                        <a:buFont typeface="Arial" panose="020B0604020202020204" pitchFamily="34" charset="0"/>
                        <a:buChar char="•"/>
                      </a:pPr>
                      <a:endParaRPr lang="es-ES" sz="1600" dirty="0">
                        <a:effectLst/>
                        <a:latin typeface="Bookman Old Style" panose="02050604050505020204" pitchFamily="18" charset="0"/>
                        <a:ea typeface="Times New Roman" panose="02020603050405020304" pitchFamily="18" charset="0"/>
                        <a:cs typeface="Times New Roman" panose="02020603050405020304" pitchFamily="18" charset="0"/>
                      </a:endParaRPr>
                    </a:p>
                    <a:p>
                      <a:pPr marL="285750" lvl="0" indent="-285750" algn="just">
                        <a:lnSpc>
                          <a:spcPct val="100000"/>
                        </a:lnSpc>
                        <a:spcAft>
                          <a:spcPts val="0"/>
                        </a:spcAft>
                        <a:buFont typeface="Arial" panose="020B0604020202020204" pitchFamily="34" charset="0"/>
                        <a:buChar char="•"/>
                      </a:pPr>
                      <a:r>
                        <a:rPr lang="es-ES" sz="1600" dirty="0">
                          <a:effectLst/>
                          <a:latin typeface="Bookman Old Style" panose="02050604050505020204" pitchFamily="18" charset="0"/>
                          <a:ea typeface="Times New Roman" panose="02020603050405020304" pitchFamily="18" charset="0"/>
                          <a:cs typeface="Times New Roman" panose="02020603050405020304" pitchFamily="18" charset="0"/>
                        </a:rPr>
                        <a:t>Contribución constante en el desarrollo y motivación del capital humano que Lipigas entrega a sus trabajadores tales como valorización del profesionalismo y Pro-actividad. </a:t>
                      </a:r>
                    </a:p>
                    <a:p>
                      <a:pPr marL="0" lvl="0" indent="0" algn="just">
                        <a:lnSpc>
                          <a:spcPct val="100000"/>
                        </a:lnSpc>
                        <a:spcAft>
                          <a:spcPts val="0"/>
                        </a:spcAft>
                        <a:buFont typeface="Arial" panose="020B0604020202020204" pitchFamily="34" charset="0"/>
                        <a:buNone/>
                      </a:pPr>
                      <a:r>
                        <a:rPr lang="es-ES" sz="1600" dirty="0">
                          <a:effectLst/>
                          <a:latin typeface="Bookman Old Style" panose="02050604050505020204" pitchFamily="18" charset="0"/>
                          <a:ea typeface="Times New Roman" panose="02020603050405020304" pitchFamily="18" charset="0"/>
                          <a:cs typeface="Times New Roman" panose="02020603050405020304" pitchFamily="18" charset="0"/>
                        </a:rPr>
                        <a:t> </a:t>
                      </a:r>
                      <a:endParaRPr lang="es-CL" sz="1600" dirty="0">
                        <a:effectLst/>
                        <a:latin typeface="Bookman Old Style" panose="02050604050505020204" pitchFamily="18" charset="0"/>
                        <a:ea typeface="Times New Roman" panose="02020603050405020304" pitchFamily="18" charset="0"/>
                        <a:cs typeface="Times New Roman" panose="02020603050405020304" pitchFamily="18" charset="0"/>
                      </a:endParaRPr>
                    </a:p>
                    <a:p>
                      <a:pPr marL="285750" lvl="0" indent="-285750" algn="just">
                        <a:lnSpc>
                          <a:spcPct val="100000"/>
                        </a:lnSpc>
                        <a:spcAft>
                          <a:spcPts val="0"/>
                        </a:spcAft>
                        <a:buFont typeface="Arial" panose="020B0604020202020204" pitchFamily="34" charset="0"/>
                        <a:buChar char="•"/>
                      </a:pPr>
                      <a:r>
                        <a:rPr lang="es-ES" sz="1600" dirty="0">
                          <a:effectLst/>
                          <a:latin typeface="Bookman Old Style" panose="02050604050505020204" pitchFamily="18" charset="0"/>
                          <a:ea typeface="Times New Roman" panose="02020603050405020304" pitchFamily="18" charset="0"/>
                          <a:cs typeface="Times New Roman" panose="02020603050405020304" pitchFamily="18" charset="0"/>
                        </a:rPr>
                        <a:t>Empresa cuenta con personal calificado, con títulos profesionales expertos y experiencia.</a:t>
                      </a:r>
                      <a:endParaRPr lang="es-CL" sz="1600" dirty="0">
                        <a:effectLst/>
                        <a:latin typeface="Bookman Old Style" panose="02050604050505020204" pitchFamily="18" charset="0"/>
                        <a:ea typeface="Times New Roman" panose="02020603050405020304" pitchFamily="18" charset="0"/>
                        <a:cs typeface="Times New Roman" panose="02020603050405020304" pitchFamily="18" charset="0"/>
                      </a:endParaRPr>
                    </a:p>
                    <a:p>
                      <a:pPr marL="514350" indent="-285750" algn="just">
                        <a:lnSpc>
                          <a:spcPct val="100000"/>
                        </a:lnSpc>
                        <a:spcAft>
                          <a:spcPts val="0"/>
                        </a:spcAft>
                        <a:buFont typeface="Arial" panose="020B0604020202020204" pitchFamily="34" charset="0"/>
                        <a:buChar char="•"/>
                      </a:pPr>
                      <a:endParaRPr lang="es-CL" sz="1600" dirty="0">
                        <a:effectLst/>
                        <a:latin typeface="Bookman Old Style" panose="02050604050505020204" pitchFamily="18" charset="0"/>
                        <a:ea typeface="Times New Roman" panose="02020603050405020304" pitchFamily="18" charset="0"/>
                        <a:cs typeface="Times New Roman" panose="02020603050405020304" pitchFamily="18" charset="0"/>
                      </a:endParaRPr>
                    </a:p>
                    <a:p>
                      <a:pPr marL="285750" lvl="0" indent="-285750" algn="just">
                        <a:lnSpc>
                          <a:spcPct val="100000"/>
                        </a:lnSpc>
                        <a:spcAft>
                          <a:spcPts val="0"/>
                        </a:spcAft>
                        <a:buFont typeface="Arial" panose="020B0604020202020204" pitchFamily="34" charset="0"/>
                        <a:buChar char="•"/>
                      </a:pPr>
                      <a:r>
                        <a:rPr lang="es-ES" sz="1600" dirty="0">
                          <a:effectLst/>
                          <a:latin typeface="Bookman Old Style" panose="02050604050505020204" pitchFamily="18" charset="0"/>
                          <a:ea typeface="Times New Roman" panose="02020603050405020304" pitchFamily="18" charset="0"/>
                          <a:cs typeface="Times New Roman" panose="02020603050405020304" pitchFamily="18" charset="0"/>
                        </a:rPr>
                        <a:t>Posee sistema de gestión integrado (ISO 14.001, OSHAS 18.001) </a:t>
                      </a:r>
                    </a:p>
                    <a:p>
                      <a:pPr marL="342900" lvl="0" indent="-342900" algn="just">
                        <a:lnSpc>
                          <a:spcPct val="100000"/>
                        </a:lnSpc>
                        <a:spcAft>
                          <a:spcPts val="0"/>
                        </a:spcAft>
                        <a:buFont typeface="Bookman Old Style" panose="02050604050505020204" pitchFamily="18" charset="0"/>
                        <a:buChar char="-"/>
                      </a:pPr>
                      <a:endParaRPr lang="es-ES" sz="1600" dirty="0">
                        <a:effectLst/>
                        <a:latin typeface="Bookman Old Style" panose="02050604050505020204" pitchFamily="18" charset="0"/>
                        <a:ea typeface="Times New Roman" panose="02020603050405020304" pitchFamily="18" charset="0"/>
                        <a:cs typeface="Times New Roman" panose="02020603050405020304" pitchFamily="18" charset="0"/>
                      </a:endParaRPr>
                    </a:p>
                    <a:p>
                      <a:pPr marL="285750" lvl="0" indent="-285750" algn="just">
                        <a:lnSpc>
                          <a:spcPct val="100000"/>
                        </a:lnSpc>
                        <a:spcAft>
                          <a:spcPts val="0"/>
                        </a:spcAft>
                        <a:buFont typeface="Arial" panose="020B0604020202020204" pitchFamily="34" charset="0"/>
                        <a:buChar char="•"/>
                      </a:pPr>
                      <a:r>
                        <a:rPr lang="es-ES" sz="1600" dirty="0">
                          <a:effectLst/>
                          <a:latin typeface="Bookman Old Style" panose="02050604050505020204" pitchFamily="18" charset="0"/>
                          <a:ea typeface="Times New Roman" panose="02020603050405020304" pitchFamily="18" charset="0"/>
                          <a:cs typeface="Times New Roman" panose="02020603050405020304" pitchFamily="18" charset="0"/>
                        </a:rPr>
                        <a:t>Cuenta con un amplio desarrollo regional en lo que son plantas de distribución y envasado de gas.</a:t>
                      </a:r>
                      <a:endParaRPr lang="es-CL" sz="1600" dirty="0">
                        <a:effectLst/>
                        <a:latin typeface="Bookman Old Style" panose="02050604050505020204" pitchFamily="18" charset="0"/>
                        <a:ea typeface="Times New Roman" panose="02020603050405020304" pitchFamily="18" charset="0"/>
                        <a:cs typeface="Times New Roman" panose="02020603050405020304" pitchFamily="18" charset="0"/>
                      </a:endParaRPr>
                    </a:p>
                    <a:p>
                      <a:pPr marL="285750" indent="-285750" algn="just">
                        <a:lnSpc>
                          <a:spcPct val="100000"/>
                        </a:lnSpc>
                        <a:spcAft>
                          <a:spcPts val="0"/>
                        </a:spcAft>
                        <a:buFont typeface="Arial" panose="020B0604020202020204" pitchFamily="34" charset="0"/>
                        <a:buChar char="•"/>
                      </a:pPr>
                      <a:endParaRPr lang="es-CL" sz="1600" dirty="0">
                        <a:effectLst/>
                        <a:latin typeface="Bookman Old Style" panose="02050604050505020204" pitchFamily="18" charset="0"/>
                        <a:ea typeface="Times New Roman" panose="02020603050405020304" pitchFamily="18" charset="0"/>
                        <a:cs typeface="Times New Roman" panose="02020603050405020304" pitchFamily="18" charset="0"/>
                      </a:endParaRPr>
                    </a:p>
                    <a:p>
                      <a:pPr marL="285750" lvl="0" indent="-285750" algn="just">
                        <a:lnSpc>
                          <a:spcPct val="100000"/>
                        </a:lnSpc>
                        <a:spcAft>
                          <a:spcPts val="0"/>
                        </a:spcAft>
                        <a:buFont typeface="Arial" panose="020B0604020202020204" pitchFamily="34" charset="0"/>
                        <a:buChar char="•"/>
                      </a:pPr>
                      <a:r>
                        <a:rPr lang="es-ES" sz="1600" dirty="0">
                          <a:effectLst/>
                          <a:latin typeface="Bookman Old Style" panose="02050604050505020204" pitchFamily="18" charset="0"/>
                          <a:ea typeface="Times New Roman" panose="02020603050405020304" pitchFamily="18" charset="0"/>
                          <a:cs typeface="Times New Roman" panose="02020603050405020304" pitchFamily="18" charset="0"/>
                        </a:rPr>
                        <a:t>Desarrollo constante para crear y mantener ambiente de austeridad, lealtad, confianza, trabajo en equipo.  </a:t>
                      </a:r>
                      <a:endParaRPr lang="es-CL" sz="1600" dirty="0">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33279" marR="332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03700818"/>
                  </a:ext>
                </a:extLst>
              </a:tr>
            </a:tbl>
          </a:graphicData>
        </a:graphic>
      </p:graphicFrame>
      <p:sp>
        <p:nvSpPr>
          <p:cNvPr id="3" name="Rectángulo 2"/>
          <p:cNvSpPr/>
          <p:nvPr/>
        </p:nvSpPr>
        <p:spPr>
          <a:xfrm>
            <a:off x="251520" y="764704"/>
            <a:ext cx="872355" cy="369332"/>
          </a:xfrm>
          <a:prstGeom prst="rect">
            <a:avLst/>
          </a:prstGeom>
        </p:spPr>
        <p:txBody>
          <a:bodyPr wrap="none">
            <a:spAutoFit/>
          </a:bodyPr>
          <a:lstStyle/>
          <a:p>
            <a:r>
              <a:rPr lang="es-ES" b="1" i="1" u="sng" dirty="0">
                <a:latin typeface="Bookman Old Style" panose="02050604050505020204" pitchFamily="18" charset="0"/>
              </a:rPr>
              <a:t>FODA</a:t>
            </a:r>
            <a:endParaRPr lang="es-CL" i="1" u="sng" dirty="0"/>
          </a:p>
        </p:txBody>
      </p:sp>
    </p:spTree>
    <p:extLst>
      <p:ext uri="{BB962C8B-B14F-4D97-AF65-F5344CB8AC3E}">
        <p14:creationId xmlns:p14="http://schemas.microsoft.com/office/powerpoint/2010/main" val="139609300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a 3"/>
          <p:cNvGraphicFramePr>
            <a:graphicFrameLocks noGrp="1"/>
          </p:cNvGraphicFramePr>
          <p:nvPr>
            <p:extLst>
              <p:ext uri="{D42A27DB-BD31-4B8C-83A1-F6EECF244321}">
                <p14:modId xmlns:p14="http://schemas.microsoft.com/office/powerpoint/2010/main" val="4255230964"/>
              </p:ext>
            </p:extLst>
          </p:nvPr>
        </p:nvGraphicFramePr>
        <p:xfrm>
          <a:off x="251520" y="1700808"/>
          <a:ext cx="8640960" cy="3672408"/>
        </p:xfrm>
        <a:graphic>
          <a:graphicData uri="http://schemas.openxmlformats.org/drawingml/2006/table">
            <a:tbl>
              <a:tblPr firstRow="1" firstCol="1" bandRow="1"/>
              <a:tblGrid>
                <a:gridCol w="360040">
                  <a:extLst>
                    <a:ext uri="{9D8B030D-6E8A-4147-A177-3AD203B41FA5}">
                      <a16:colId xmlns:a16="http://schemas.microsoft.com/office/drawing/2014/main" val="2953583931"/>
                    </a:ext>
                  </a:extLst>
                </a:gridCol>
                <a:gridCol w="8280920">
                  <a:extLst>
                    <a:ext uri="{9D8B030D-6E8A-4147-A177-3AD203B41FA5}">
                      <a16:colId xmlns:a16="http://schemas.microsoft.com/office/drawing/2014/main" val="2016213601"/>
                    </a:ext>
                  </a:extLst>
                </a:gridCol>
              </a:tblGrid>
              <a:tr h="3672408">
                <a:tc>
                  <a:txBody>
                    <a:bodyPr/>
                    <a:lstStyle/>
                    <a:p>
                      <a:pPr lvl="0" indent="450215" algn="l">
                        <a:lnSpc>
                          <a:spcPct val="200000"/>
                        </a:lnSpc>
                        <a:spcAft>
                          <a:spcPts val="0"/>
                        </a:spcAft>
                      </a:pPr>
                      <a:r>
                        <a:rPr lang="es-ES" sz="1400" b="1" spc="0" dirty="0">
                          <a:effectLst/>
                          <a:latin typeface="Bookman Old Style" panose="02050604050505020204" pitchFamily="18" charset="0"/>
                          <a:ea typeface="Times New Roman" panose="02020603050405020304" pitchFamily="18" charset="0"/>
                          <a:cs typeface="Times New Roman" panose="02020603050405020304" pitchFamily="18" charset="0"/>
                        </a:rPr>
                        <a:t>OPORTUNIDADES</a:t>
                      </a:r>
                      <a:endParaRPr lang="es-CL" sz="1400" b="1" spc="0" dirty="0">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19967" marR="19967" marT="0" marB="0" vert="wordArtVert">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71450" lvl="0" indent="-171450" algn="just">
                        <a:lnSpc>
                          <a:spcPct val="100000"/>
                        </a:lnSpc>
                        <a:spcAft>
                          <a:spcPts val="0"/>
                        </a:spcAft>
                        <a:buFont typeface="Arial" panose="020B0604020202020204" pitchFamily="34" charset="0"/>
                        <a:buChar char="•"/>
                      </a:pPr>
                      <a:endParaRPr lang="es-ES" sz="1600" dirty="0">
                        <a:effectLst/>
                        <a:latin typeface="Bookman Old Style" panose="02050604050505020204" pitchFamily="18" charset="0"/>
                        <a:ea typeface="Times New Roman" panose="02020603050405020304" pitchFamily="18" charset="0"/>
                        <a:cs typeface="Times New Roman" panose="02020603050405020304" pitchFamily="18" charset="0"/>
                      </a:endParaRPr>
                    </a:p>
                    <a:p>
                      <a:pPr marL="171450" lvl="0" indent="-171450" algn="just">
                        <a:lnSpc>
                          <a:spcPct val="100000"/>
                        </a:lnSpc>
                        <a:spcAft>
                          <a:spcPts val="0"/>
                        </a:spcAft>
                        <a:buFont typeface="Arial" panose="020B0604020202020204" pitchFamily="34" charset="0"/>
                        <a:buChar char="•"/>
                      </a:pPr>
                      <a:r>
                        <a:rPr lang="es-ES" sz="1600" dirty="0">
                          <a:effectLst/>
                          <a:latin typeface="Bookman Old Style" panose="02050604050505020204" pitchFamily="18" charset="0"/>
                          <a:ea typeface="Times New Roman" panose="02020603050405020304" pitchFamily="18" charset="0"/>
                          <a:cs typeface="Times New Roman" panose="02020603050405020304" pitchFamily="18" charset="0"/>
                        </a:rPr>
                        <a:t>Frente a la conciencia ecológica que se acrecienta cada vez más en la población, Lipigas ve una oportunidad en ella para contribuir al medio ambiente.            </a:t>
                      </a:r>
                      <a:endParaRPr lang="es-CL" sz="1600" dirty="0">
                        <a:effectLst/>
                        <a:latin typeface="Bookman Old Style" panose="02050604050505020204" pitchFamily="18" charset="0"/>
                        <a:ea typeface="Times New Roman" panose="02020603050405020304" pitchFamily="18" charset="0"/>
                        <a:cs typeface="Times New Roman" panose="02020603050405020304" pitchFamily="18" charset="0"/>
                      </a:endParaRPr>
                    </a:p>
                    <a:p>
                      <a:pPr marL="171450" lvl="0" indent="-171450" algn="just">
                        <a:lnSpc>
                          <a:spcPct val="100000"/>
                        </a:lnSpc>
                        <a:spcAft>
                          <a:spcPts val="0"/>
                        </a:spcAft>
                        <a:buFont typeface="Arial" panose="020B0604020202020204" pitchFamily="34" charset="0"/>
                        <a:buChar char="•"/>
                      </a:pPr>
                      <a:endParaRPr lang="es-CL" sz="1600" dirty="0">
                        <a:effectLst/>
                        <a:latin typeface="Bookman Old Style" panose="02050604050505020204" pitchFamily="18" charset="0"/>
                        <a:ea typeface="Times New Roman" panose="02020603050405020304" pitchFamily="18" charset="0"/>
                        <a:cs typeface="Times New Roman" panose="02020603050405020304" pitchFamily="18" charset="0"/>
                      </a:endParaRPr>
                    </a:p>
                    <a:p>
                      <a:pPr marL="171450" lvl="0" indent="-171450" algn="just">
                        <a:lnSpc>
                          <a:spcPct val="100000"/>
                        </a:lnSpc>
                        <a:spcAft>
                          <a:spcPts val="0"/>
                        </a:spcAft>
                        <a:buFont typeface="Arial" panose="020B0604020202020204" pitchFamily="34" charset="0"/>
                        <a:buChar char="•"/>
                      </a:pPr>
                      <a:r>
                        <a:rPr lang="es-ES" sz="1600" dirty="0">
                          <a:effectLst/>
                          <a:latin typeface="Bookman Old Style" panose="02050604050505020204" pitchFamily="18" charset="0"/>
                          <a:ea typeface="Times New Roman" panose="02020603050405020304" pitchFamily="18" charset="0"/>
                          <a:cs typeface="Times New Roman" panose="02020603050405020304" pitchFamily="18" charset="0"/>
                        </a:rPr>
                        <a:t>Enfoque en una adecuada capacitación para todo el personal de la empresa en materia de riesgos psicosociales, con la finalidad de la reducción de accidentes laborales o incidentes con causa directa de los riesgos críticos identificados.</a:t>
                      </a:r>
                      <a:endParaRPr lang="es-CL" sz="1600" dirty="0">
                        <a:effectLst/>
                        <a:latin typeface="Bookman Old Style" panose="02050604050505020204" pitchFamily="18" charset="0"/>
                        <a:ea typeface="Times New Roman" panose="02020603050405020304" pitchFamily="18" charset="0"/>
                        <a:cs typeface="Times New Roman" panose="02020603050405020304" pitchFamily="18" charset="0"/>
                      </a:endParaRPr>
                    </a:p>
                    <a:p>
                      <a:pPr marL="0" indent="0" algn="just">
                        <a:lnSpc>
                          <a:spcPct val="100000"/>
                        </a:lnSpc>
                        <a:spcAft>
                          <a:spcPts val="0"/>
                        </a:spcAft>
                        <a:buFont typeface="Arial" panose="020B0604020202020204" pitchFamily="34" charset="0"/>
                        <a:buNone/>
                      </a:pPr>
                      <a:endParaRPr lang="es-CL" sz="1600" dirty="0">
                        <a:effectLst/>
                        <a:latin typeface="Bookman Old Style" panose="02050604050505020204" pitchFamily="18" charset="0"/>
                        <a:ea typeface="Times New Roman" panose="02020603050405020304" pitchFamily="18" charset="0"/>
                        <a:cs typeface="Times New Roman" panose="02020603050405020304" pitchFamily="18" charset="0"/>
                      </a:endParaRPr>
                    </a:p>
                    <a:p>
                      <a:pPr marL="171450" lvl="0" indent="-171450" algn="just">
                        <a:lnSpc>
                          <a:spcPct val="100000"/>
                        </a:lnSpc>
                        <a:spcAft>
                          <a:spcPts val="0"/>
                        </a:spcAft>
                        <a:buFont typeface="Arial" panose="020B0604020202020204" pitchFamily="34" charset="0"/>
                        <a:buChar char="•"/>
                      </a:pPr>
                      <a:r>
                        <a:rPr lang="es-ES" sz="1600" dirty="0">
                          <a:effectLst/>
                          <a:latin typeface="Bookman Old Style" panose="02050604050505020204" pitchFamily="18" charset="0"/>
                          <a:ea typeface="Times New Roman" panose="02020603050405020304" pitchFamily="18" charset="0"/>
                          <a:cs typeface="Times New Roman" panose="02020603050405020304" pitchFamily="18" charset="0"/>
                        </a:rPr>
                        <a:t>Generar una cultura preventiva a todos los niveles de la organización, y la cual perdure en el tiempo con el fin de la mitigación o eliminación de accidentes.</a:t>
                      </a:r>
                      <a:endParaRPr lang="es-CL" sz="1600" dirty="0">
                        <a:effectLst/>
                        <a:latin typeface="Bookman Old Style" panose="02050604050505020204" pitchFamily="18" charset="0"/>
                        <a:ea typeface="Times New Roman" panose="02020603050405020304" pitchFamily="18" charset="0"/>
                        <a:cs typeface="Times New Roman" panose="02020603050405020304" pitchFamily="18" charset="0"/>
                      </a:endParaRPr>
                    </a:p>
                    <a:p>
                      <a:pPr marL="0" indent="0" algn="just">
                        <a:lnSpc>
                          <a:spcPct val="100000"/>
                        </a:lnSpc>
                        <a:spcAft>
                          <a:spcPts val="0"/>
                        </a:spcAft>
                        <a:buFont typeface="Arial" panose="020B0604020202020204" pitchFamily="34" charset="0"/>
                        <a:buNone/>
                      </a:pPr>
                      <a:endParaRPr lang="es-CL" sz="1600" dirty="0">
                        <a:effectLst/>
                        <a:latin typeface="Bookman Old Style" panose="02050604050505020204" pitchFamily="18" charset="0"/>
                        <a:ea typeface="Times New Roman" panose="02020603050405020304" pitchFamily="18" charset="0"/>
                        <a:cs typeface="Times New Roman" panose="02020603050405020304" pitchFamily="18" charset="0"/>
                      </a:endParaRPr>
                    </a:p>
                    <a:p>
                      <a:pPr marL="171450" lvl="0" indent="-171450" algn="just">
                        <a:lnSpc>
                          <a:spcPct val="100000"/>
                        </a:lnSpc>
                        <a:spcAft>
                          <a:spcPts val="0"/>
                        </a:spcAft>
                        <a:buFont typeface="Arial" panose="020B0604020202020204" pitchFamily="34" charset="0"/>
                        <a:buChar char="•"/>
                      </a:pPr>
                      <a:r>
                        <a:rPr lang="es-ES" sz="1600" dirty="0">
                          <a:effectLst/>
                          <a:latin typeface="Bookman Old Style" panose="02050604050505020204" pitchFamily="18" charset="0"/>
                          <a:ea typeface="Times New Roman" panose="02020603050405020304" pitchFamily="18" charset="0"/>
                          <a:cs typeface="Times New Roman" panose="02020603050405020304" pitchFamily="18" charset="0"/>
                        </a:rPr>
                        <a:t>Desarrollo de conducta responsable por parte de los trabajadores y capacidad de acusar condiciones y situaciones sub estándar que puedan generar pérdidas.</a:t>
                      </a:r>
                      <a:endParaRPr lang="es-CL" sz="1600" dirty="0">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19967" marR="199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06149278"/>
                  </a:ext>
                </a:extLst>
              </a:tr>
            </a:tbl>
          </a:graphicData>
        </a:graphic>
      </p:graphicFrame>
    </p:spTree>
    <p:extLst>
      <p:ext uri="{BB962C8B-B14F-4D97-AF65-F5344CB8AC3E}">
        <p14:creationId xmlns:p14="http://schemas.microsoft.com/office/powerpoint/2010/main" val="349184223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a 3"/>
          <p:cNvGraphicFramePr>
            <a:graphicFrameLocks noGrp="1"/>
          </p:cNvGraphicFramePr>
          <p:nvPr>
            <p:extLst>
              <p:ext uri="{D42A27DB-BD31-4B8C-83A1-F6EECF244321}">
                <p14:modId xmlns:p14="http://schemas.microsoft.com/office/powerpoint/2010/main" val="2061766514"/>
              </p:ext>
            </p:extLst>
          </p:nvPr>
        </p:nvGraphicFramePr>
        <p:xfrm>
          <a:off x="323528" y="1772816"/>
          <a:ext cx="8568952" cy="3473831"/>
        </p:xfrm>
        <a:graphic>
          <a:graphicData uri="http://schemas.openxmlformats.org/drawingml/2006/table">
            <a:tbl>
              <a:tblPr firstRow="1" firstCol="1" bandRow="1"/>
              <a:tblGrid>
                <a:gridCol w="450997">
                  <a:extLst>
                    <a:ext uri="{9D8B030D-6E8A-4147-A177-3AD203B41FA5}">
                      <a16:colId xmlns:a16="http://schemas.microsoft.com/office/drawing/2014/main" val="3366568579"/>
                    </a:ext>
                  </a:extLst>
                </a:gridCol>
                <a:gridCol w="8117955">
                  <a:extLst>
                    <a:ext uri="{9D8B030D-6E8A-4147-A177-3AD203B41FA5}">
                      <a16:colId xmlns:a16="http://schemas.microsoft.com/office/drawing/2014/main" val="487855554"/>
                    </a:ext>
                  </a:extLst>
                </a:gridCol>
              </a:tblGrid>
              <a:tr h="3312367">
                <a:tc>
                  <a:txBody>
                    <a:bodyPr/>
                    <a:lstStyle/>
                    <a:p>
                      <a:pPr indent="450215" algn="l">
                        <a:lnSpc>
                          <a:spcPct val="200000"/>
                        </a:lnSpc>
                        <a:spcAft>
                          <a:spcPts val="0"/>
                        </a:spcAft>
                      </a:pPr>
                      <a:r>
                        <a:rPr lang="es-ES" sz="1400" b="1" dirty="0">
                          <a:effectLst/>
                          <a:latin typeface="Bookman Old Style" panose="02050604050505020204" pitchFamily="18" charset="0"/>
                          <a:ea typeface="Times New Roman" panose="02020603050405020304" pitchFamily="18" charset="0"/>
                          <a:cs typeface="Times New Roman" panose="02020603050405020304" pitchFamily="18" charset="0"/>
                        </a:rPr>
                        <a:t>DEBILIDADES</a:t>
                      </a:r>
                      <a:endParaRPr lang="es-CL" sz="1400" b="1" dirty="0">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42788" marR="42788" marT="0" marB="0" vert="wordArtVert">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s-ES" sz="800" dirty="0">
                          <a:effectLst/>
                          <a:latin typeface="Bookman Old Style" panose="02050604050505020204" pitchFamily="18" charset="0"/>
                          <a:ea typeface="Times New Roman" panose="02020603050405020304" pitchFamily="18" charset="0"/>
                          <a:cs typeface="Times New Roman" panose="02020603050405020304" pitchFamily="18" charset="0"/>
                        </a:rPr>
                        <a:t> </a:t>
                      </a:r>
                      <a:endParaRPr lang="es-CL" sz="800" dirty="0">
                        <a:effectLst/>
                        <a:latin typeface="Bookman Old Style" panose="02050604050505020204" pitchFamily="18" charset="0"/>
                        <a:ea typeface="Times New Roman" panose="02020603050405020304" pitchFamily="18" charset="0"/>
                        <a:cs typeface="Times New Roman" panose="02020603050405020304" pitchFamily="18" charset="0"/>
                      </a:endParaRPr>
                    </a:p>
                    <a:p>
                      <a:pPr marL="171450" lvl="0" indent="-171450" algn="just">
                        <a:lnSpc>
                          <a:spcPct val="100000"/>
                        </a:lnSpc>
                        <a:spcAft>
                          <a:spcPts val="0"/>
                        </a:spcAft>
                        <a:buFont typeface="Arial" panose="020B0604020202020204" pitchFamily="34" charset="0"/>
                        <a:buChar char="•"/>
                      </a:pPr>
                      <a:r>
                        <a:rPr lang="es-ES" sz="1600" dirty="0">
                          <a:effectLst/>
                          <a:latin typeface="Bookman Old Style" panose="02050604050505020204" pitchFamily="18" charset="0"/>
                          <a:ea typeface="Times New Roman" panose="02020603050405020304" pitchFamily="18" charset="0"/>
                          <a:cs typeface="Times New Roman" panose="02020603050405020304" pitchFamily="18" charset="0"/>
                        </a:rPr>
                        <a:t>Falta de conocimiento por parte del empleador y trabajadores respecto a los riesgos psicosociales.</a:t>
                      </a:r>
                      <a:endParaRPr lang="es-CL" sz="1600" dirty="0">
                        <a:effectLst/>
                        <a:latin typeface="Bookman Old Style" panose="02050604050505020204" pitchFamily="18" charset="0"/>
                        <a:ea typeface="Times New Roman" panose="02020603050405020304" pitchFamily="18" charset="0"/>
                        <a:cs typeface="Times New Roman" panose="02020603050405020304" pitchFamily="18" charset="0"/>
                      </a:endParaRPr>
                    </a:p>
                    <a:p>
                      <a:pPr marL="457200" indent="0" algn="just">
                        <a:lnSpc>
                          <a:spcPct val="100000"/>
                        </a:lnSpc>
                        <a:spcAft>
                          <a:spcPts val="0"/>
                        </a:spcAft>
                        <a:buFont typeface="Arial" panose="020B0604020202020204" pitchFamily="34" charset="0"/>
                        <a:buNone/>
                      </a:pPr>
                      <a:r>
                        <a:rPr lang="es-ES" sz="1600" dirty="0">
                          <a:effectLst/>
                          <a:latin typeface="Bookman Old Style" panose="02050604050505020204" pitchFamily="18" charset="0"/>
                          <a:ea typeface="Times New Roman" panose="02020603050405020304" pitchFamily="18" charset="0"/>
                          <a:cs typeface="Times New Roman" panose="02020603050405020304" pitchFamily="18" charset="0"/>
                        </a:rPr>
                        <a:t> </a:t>
                      </a:r>
                      <a:endParaRPr lang="es-CL" sz="1600" dirty="0">
                        <a:effectLst/>
                        <a:latin typeface="Bookman Old Style" panose="02050604050505020204" pitchFamily="18" charset="0"/>
                        <a:ea typeface="Times New Roman" panose="02020603050405020304" pitchFamily="18" charset="0"/>
                        <a:cs typeface="Times New Roman" panose="02020603050405020304" pitchFamily="18" charset="0"/>
                      </a:endParaRPr>
                    </a:p>
                    <a:p>
                      <a:pPr marL="171450" lvl="0" indent="-171450" algn="just">
                        <a:lnSpc>
                          <a:spcPct val="100000"/>
                        </a:lnSpc>
                        <a:spcAft>
                          <a:spcPts val="0"/>
                        </a:spcAft>
                        <a:buFont typeface="Arial" panose="020B0604020202020204" pitchFamily="34" charset="0"/>
                        <a:buChar char="•"/>
                      </a:pPr>
                      <a:r>
                        <a:rPr lang="es-ES" sz="1600" dirty="0">
                          <a:effectLst/>
                          <a:latin typeface="Bookman Old Style" panose="02050604050505020204" pitchFamily="18" charset="0"/>
                          <a:ea typeface="Times New Roman" panose="02020603050405020304" pitchFamily="18" charset="0"/>
                          <a:cs typeface="Times New Roman" panose="02020603050405020304" pitchFamily="18" charset="0"/>
                        </a:rPr>
                        <a:t>Disponibilidad de los tiempos del personal a capacitar, ya que si se efectúa durante los turnos genera perdida de horas de trabajo y si es realizada después de la jornada afectaría su tiempo libre.</a:t>
                      </a:r>
                      <a:endParaRPr lang="es-CL" sz="1600" dirty="0">
                        <a:effectLst/>
                        <a:latin typeface="Bookman Old Style" panose="02050604050505020204" pitchFamily="18" charset="0"/>
                        <a:ea typeface="Times New Roman" panose="02020603050405020304" pitchFamily="18" charset="0"/>
                        <a:cs typeface="Times New Roman" panose="02020603050405020304" pitchFamily="18" charset="0"/>
                      </a:endParaRPr>
                    </a:p>
                    <a:p>
                      <a:pPr marL="0" indent="0" algn="just">
                        <a:lnSpc>
                          <a:spcPct val="100000"/>
                        </a:lnSpc>
                        <a:spcAft>
                          <a:spcPts val="0"/>
                        </a:spcAft>
                        <a:buFont typeface="Arial" panose="020B0604020202020204" pitchFamily="34" charset="0"/>
                        <a:buNone/>
                      </a:pPr>
                      <a:endParaRPr lang="es-CL" sz="1600" dirty="0">
                        <a:effectLst/>
                        <a:latin typeface="Bookman Old Style" panose="02050604050505020204" pitchFamily="18" charset="0"/>
                        <a:ea typeface="Times New Roman" panose="02020603050405020304" pitchFamily="18" charset="0"/>
                        <a:cs typeface="Times New Roman" panose="02020603050405020304" pitchFamily="18" charset="0"/>
                      </a:endParaRPr>
                    </a:p>
                    <a:p>
                      <a:pPr marL="171450" lvl="0" indent="-171450" algn="just">
                        <a:lnSpc>
                          <a:spcPct val="100000"/>
                        </a:lnSpc>
                        <a:spcAft>
                          <a:spcPts val="0"/>
                        </a:spcAft>
                        <a:buFont typeface="Arial" panose="020B0604020202020204" pitchFamily="34" charset="0"/>
                        <a:buChar char="•"/>
                      </a:pPr>
                      <a:r>
                        <a:rPr lang="es-ES" sz="1600" dirty="0">
                          <a:effectLst/>
                          <a:latin typeface="Bookman Old Style" panose="02050604050505020204" pitchFamily="18" charset="0"/>
                          <a:ea typeface="Times New Roman" panose="02020603050405020304" pitchFamily="18" charset="0"/>
                          <a:cs typeface="Times New Roman" panose="02020603050405020304" pitchFamily="18" charset="0"/>
                        </a:rPr>
                        <a:t>Es probable encontrar trabajadores que no estén de acuerdo con realizar las capacitaciones que aplicara el empleador.</a:t>
                      </a:r>
                      <a:endParaRPr lang="es-CL" sz="1600" dirty="0">
                        <a:effectLst/>
                        <a:latin typeface="Bookman Old Style" panose="02050604050505020204" pitchFamily="18" charset="0"/>
                        <a:ea typeface="Times New Roman" panose="02020603050405020304" pitchFamily="18" charset="0"/>
                        <a:cs typeface="Times New Roman" panose="02020603050405020304" pitchFamily="18" charset="0"/>
                      </a:endParaRPr>
                    </a:p>
                    <a:p>
                      <a:pPr marL="171450" lvl="0" indent="-171450" algn="just">
                        <a:lnSpc>
                          <a:spcPct val="100000"/>
                        </a:lnSpc>
                        <a:spcAft>
                          <a:spcPts val="0"/>
                        </a:spcAft>
                        <a:buFont typeface="Arial" panose="020B0604020202020204" pitchFamily="34" charset="0"/>
                        <a:buChar char="•"/>
                      </a:pPr>
                      <a:endParaRPr lang="es-ES" sz="1600" dirty="0">
                        <a:effectLst/>
                        <a:latin typeface="Bookman Old Style" panose="02050604050505020204" pitchFamily="18" charset="0"/>
                        <a:ea typeface="Times New Roman" panose="02020603050405020304" pitchFamily="18" charset="0"/>
                        <a:cs typeface="Times New Roman" panose="02020603050405020304" pitchFamily="18" charset="0"/>
                      </a:endParaRPr>
                    </a:p>
                    <a:p>
                      <a:pPr marL="171450" lvl="0" indent="-171450" algn="just">
                        <a:lnSpc>
                          <a:spcPct val="100000"/>
                        </a:lnSpc>
                        <a:spcAft>
                          <a:spcPts val="0"/>
                        </a:spcAft>
                        <a:buFont typeface="Arial" panose="020B0604020202020204" pitchFamily="34" charset="0"/>
                        <a:buChar char="•"/>
                      </a:pPr>
                      <a:r>
                        <a:rPr lang="es-ES" sz="1600" dirty="0">
                          <a:effectLst/>
                          <a:latin typeface="Bookman Old Style" panose="02050604050505020204" pitchFamily="18" charset="0"/>
                          <a:ea typeface="Times New Roman" panose="02020603050405020304" pitchFamily="18" charset="0"/>
                          <a:cs typeface="Times New Roman" panose="02020603050405020304" pitchFamily="18" charset="0"/>
                        </a:rPr>
                        <a:t>La posibilidad de que el personal capacitado no efectué las medidas y procedimientos adecuados enseñados en la capacitación.</a:t>
                      </a:r>
                      <a:endParaRPr lang="es-CL" sz="1600" dirty="0">
                        <a:effectLst/>
                        <a:latin typeface="Bookman Old Style" panose="02050604050505020204" pitchFamily="18" charset="0"/>
                        <a:ea typeface="Times New Roman" panose="02020603050405020304" pitchFamily="18" charset="0"/>
                        <a:cs typeface="Times New Roman" panose="02020603050405020304" pitchFamily="18" charset="0"/>
                      </a:endParaRPr>
                    </a:p>
                    <a:p>
                      <a:pPr marL="0" indent="0" algn="just">
                        <a:lnSpc>
                          <a:spcPct val="150000"/>
                        </a:lnSpc>
                        <a:spcAft>
                          <a:spcPts val="0"/>
                        </a:spcAft>
                        <a:buFont typeface="Arial" panose="020B0604020202020204" pitchFamily="34" charset="0"/>
                        <a:buNone/>
                      </a:pPr>
                      <a:r>
                        <a:rPr lang="es-ES" sz="1800" dirty="0">
                          <a:effectLst/>
                          <a:latin typeface="Bookman Old Style" panose="02050604050505020204" pitchFamily="18" charset="0"/>
                          <a:ea typeface="Times New Roman" panose="02020603050405020304" pitchFamily="18" charset="0"/>
                          <a:cs typeface="Times New Roman" panose="02020603050405020304" pitchFamily="18" charset="0"/>
                        </a:rPr>
                        <a:t> </a:t>
                      </a:r>
                      <a:endParaRPr lang="es-CL" sz="1800" dirty="0">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42788" marR="427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84675568"/>
                  </a:ext>
                </a:extLst>
              </a:tr>
            </a:tbl>
          </a:graphicData>
        </a:graphic>
      </p:graphicFrame>
    </p:spTree>
    <p:extLst>
      <p:ext uri="{BB962C8B-B14F-4D97-AF65-F5344CB8AC3E}">
        <p14:creationId xmlns:p14="http://schemas.microsoft.com/office/powerpoint/2010/main" val="89647939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a 3"/>
          <p:cNvGraphicFramePr>
            <a:graphicFrameLocks noGrp="1"/>
          </p:cNvGraphicFramePr>
          <p:nvPr>
            <p:extLst>
              <p:ext uri="{D42A27DB-BD31-4B8C-83A1-F6EECF244321}">
                <p14:modId xmlns:p14="http://schemas.microsoft.com/office/powerpoint/2010/main" val="2310758140"/>
              </p:ext>
            </p:extLst>
          </p:nvPr>
        </p:nvGraphicFramePr>
        <p:xfrm>
          <a:off x="395536" y="1916832"/>
          <a:ext cx="8568952" cy="3474720"/>
        </p:xfrm>
        <a:graphic>
          <a:graphicData uri="http://schemas.openxmlformats.org/drawingml/2006/table">
            <a:tbl>
              <a:tblPr firstRow="1" firstCol="1" bandRow="1"/>
              <a:tblGrid>
                <a:gridCol w="421424">
                  <a:extLst>
                    <a:ext uri="{9D8B030D-6E8A-4147-A177-3AD203B41FA5}">
                      <a16:colId xmlns:a16="http://schemas.microsoft.com/office/drawing/2014/main" val="1184406600"/>
                    </a:ext>
                  </a:extLst>
                </a:gridCol>
                <a:gridCol w="8147528">
                  <a:extLst>
                    <a:ext uri="{9D8B030D-6E8A-4147-A177-3AD203B41FA5}">
                      <a16:colId xmlns:a16="http://schemas.microsoft.com/office/drawing/2014/main" val="600057681"/>
                    </a:ext>
                  </a:extLst>
                </a:gridCol>
              </a:tblGrid>
              <a:tr h="3168352">
                <a:tc>
                  <a:txBody>
                    <a:bodyPr/>
                    <a:lstStyle/>
                    <a:p>
                      <a:pPr indent="450215" algn="l">
                        <a:lnSpc>
                          <a:spcPct val="200000"/>
                        </a:lnSpc>
                        <a:spcAft>
                          <a:spcPts val="0"/>
                        </a:spcAft>
                      </a:pPr>
                      <a:r>
                        <a:rPr lang="es-ES" sz="1600" b="1" dirty="0">
                          <a:effectLst/>
                          <a:latin typeface="Bookman Old Style" panose="02050604050505020204" pitchFamily="18" charset="0"/>
                          <a:ea typeface="Times New Roman" panose="02020603050405020304" pitchFamily="18" charset="0"/>
                          <a:cs typeface="Times New Roman" panose="02020603050405020304" pitchFamily="18" charset="0"/>
                        </a:rPr>
                        <a:t>AMENAZAS</a:t>
                      </a:r>
                      <a:endParaRPr lang="es-CL" sz="1600" dirty="0">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45462" marR="45462" marT="0" marB="0" vert="wordArtVert">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71450" lvl="0" indent="-171450" algn="just">
                        <a:lnSpc>
                          <a:spcPct val="100000"/>
                        </a:lnSpc>
                        <a:spcAft>
                          <a:spcPts val="0"/>
                        </a:spcAft>
                        <a:buFont typeface="Arial" panose="020B0604020202020204" pitchFamily="34" charset="0"/>
                        <a:buChar char="•"/>
                      </a:pPr>
                      <a:endParaRPr lang="es-ES" sz="1800" dirty="0">
                        <a:effectLst/>
                        <a:latin typeface="Bookman Old Style" panose="02050604050505020204" pitchFamily="18" charset="0"/>
                        <a:ea typeface="Times New Roman" panose="02020603050405020304" pitchFamily="18" charset="0"/>
                        <a:cs typeface="Times New Roman" panose="02020603050405020304" pitchFamily="18" charset="0"/>
                      </a:endParaRPr>
                    </a:p>
                    <a:p>
                      <a:pPr marL="171450" lvl="0" indent="-171450" algn="just">
                        <a:lnSpc>
                          <a:spcPct val="100000"/>
                        </a:lnSpc>
                        <a:spcAft>
                          <a:spcPts val="0"/>
                        </a:spcAft>
                        <a:buFont typeface="Arial" panose="020B0604020202020204" pitchFamily="34" charset="0"/>
                        <a:buChar char="•"/>
                      </a:pPr>
                      <a:r>
                        <a:rPr lang="es-ES" sz="1800" dirty="0">
                          <a:effectLst/>
                          <a:latin typeface="Bookman Old Style" panose="02050604050505020204" pitchFamily="18" charset="0"/>
                          <a:ea typeface="Times New Roman" panose="02020603050405020304" pitchFamily="18" charset="0"/>
                          <a:cs typeface="Times New Roman" panose="02020603050405020304" pitchFamily="18" charset="0"/>
                        </a:rPr>
                        <a:t>Perdidas de hora en la jornada laboral </a:t>
                      </a:r>
                    </a:p>
                    <a:p>
                      <a:pPr marL="171450" lvl="0" indent="-171450" algn="just">
                        <a:lnSpc>
                          <a:spcPct val="100000"/>
                        </a:lnSpc>
                        <a:spcAft>
                          <a:spcPts val="0"/>
                        </a:spcAft>
                        <a:buFont typeface="Arial" panose="020B0604020202020204" pitchFamily="34" charset="0"/>
                        <a:buChar char="•"/>
                      </a:pPr>
                      <a:endParaRPr lang="es-ES" sz="1800" dirty="0">
                        <a:effectLst/>
                        <a:latin typeface="Bookman Old Style" panose="02050604050505020204" pitchFamily="18" charset="0"/>
                        <a:ea typeface="Times New Roman" panose="02020603050405020304" pitchFamily="18" charset="0"/>
                        <a:cs typeface="Times New Roman" panose="02020603050405020304" pitchFamily="18" charset="0"/>
                      </a:endParaRPr>
                    </a:p>
                    <a:p>
                      <a:pPr marL="171450" lvl="0" indent="-171450" algn="just">
                        <a:lnSpc>
                          <a:spcPct val="100000"/>
                        </a:lnSpc>
                        <a:spcAft>
                          <a:spcPts val="0"/>
                        </a:spcAft>
                        <a:buFont typeface="Arial" panose="020B0604020202020204" pitchFamily="34" charset="0"/>
                        <a:buChar char="•"/>
                      </a:pPr>
                      <a:r>
                        <a:rPr lang="es-ES" sz="1800" dirty="0">
                          <a:effectLst/>
                          <a:latin typeface="Bookman Old Style" panose="02050604050505020204" pitchFamily="18" charset="0"/>
                          <a:ea typeface="Times New Roman" panose="02020603050405020304" pitchFamily="18" charset="0"/>
                          <a:cs typeface="Times New Roman" panose="02020603050405020304" pitchFamily="18" charset="0"/>
                        </a:rPr>
                        <a:t>Aumento de posibilidades de accidentabilidad</a:t>
                      </a:r>
                      <a:r>
                        <a:rPr lang="es-ES" sz="1800" baseline="0" dirty="0">
                          <a:effectLst/>
                          <a:latin typeface="Bookman Old Style" panose="02050604050505020204" pitchFamily="18" charset="0"/>
                          <a:ea typeface="Times New Roman" panose="02020603050405020304" pitchFamily="18" charset="0"/>
                          <a:cs typeface="Times New Roman" panose="02020603050405020304" pitchFamily="18" charset="0"/>
                        </a:rPr>
                        <a:t> </a:t>
                      </a:r>
                      <a:r>
                        <a:rPr lang="es-ES" sz="1800" dirty="0">
                          <a:effectLst/>
                          <a:latin typeface="Bookman Old Style" panose="02050604050505020204" pitchFamily="18" charset="0"/>
                          <a:ea typeface="Times New Roman" panose="02020603050405020304" pitchFamily="18" charset="0"/>
                          <a:cs typeface="Times New Roman" panose="02020603050405020304" pitchFamily="18" charset="0"/>
                        </a:rPr>
                        <a:t>por desconocimiento o adaptación en el uso de nuevas tecnologías y o equipos.</a:t>
                      </a:r>
                      <a:endParaRPr lang="es-CL" sz="1800" dirty="0">
                        <a:effectLst/>
                        <a:latin typeface="Bookman Old Style" panose="02050604050505020204" pitchFamily="18" charset="0"/>
                        <a:ea typeface="Times New Roman" panose="02020603050405020304" pitchFamily="18" charset="0"/>
                        <a:cs typeface="Times New Roman" panose="02020603050405020304" pitchFamily="18" charset="0"/>
                      </a:endParaRPr>
                    </a:p>
                    <a:p>
                      <a:pPr marL="628650" indent="-171450" algn="just">
                        <a:lnSpc>
                          <a:spcPct val="100000"/>
                        </a:lnSpc>
                        <a:spcAft>
                          <a:spcPts val="0"/>
                        </a:spcAft>
                        <a:buFont typeface="Arial" panose="020B0604020202020204" pitchFamily="34" charset="0"/>
                        <a:buChar char="•"/>
                      </a:pPr>
                      <a:endParaRPr lang="es-CL" sz="1800" dirty="0">
                        <a:effectLst/>
                        <a:latin typeface="Bookman Old Style" panose="02050604050505020204" pitchFamily="18" charset="0"/>
                        <a:ea typeface="Times New Roman" panose="02020603050405020304" pitchFamily="18" charset="0"/>
                        <a:cs typeface="Times New Roman" panose="02020603050405020304" pitchFamily="18" charset="0"/>
                      </a:endParaRPr>
                    </a:p>
                    <a:p>
                      <a:pPr marL="171450" lvl="0" indent="-171450" algn="just">
                        <a:lnSpc>
                          <a:spcPct val="100000"/>
                        </a:lnSpc>
                        <a:spcAft>
                          <a:spcPts val="0"/>
                        </a:spcAft>
                        <a:buFont typeface="Arial" panose="020B0604020202020204" pitchFamily="34" charset="0"/>
                        <a:buChar char="•"/>
                      </a:pPr>
                      <a:r>
                        <a:rPr lang="es-ES" sz="1800" dirty="0">
                          <a:effectLst/>
                          <a:latin typeface="Bookman Old Style" panose="02050604050505020204" pitchFamily="18" charset="0"/>
                          <a:ea typeface="Times New Roman" panose="02020603050405020304" pitchFamily="18" charset="0"/>
                          <a:cs typeface="Times New Roman" panose="02020603050405020304" pitchFamily="18" charset="0"/>
                        </a:rPr>
                        <a:t>Llegada de nuevos actores debido a los altos márgenes del negocio.</a:t>
                      </a:r>
                      <a:endParaRPr lang="es-CL" sz="1800" dirty="0">
                        <a:effectLst/>
                        <a:latin typeface="Bookman Old Style" panose="02050604050505020204" pitchFamily="18" charset="0"/>
                        <a:ea typeface="Times New Roman" panose="02020603050405020304" pitchFamily="18" charset="0"/>
                        <a:cs typeface="Times New Roman" panose="02020603050405020304" pitchFamily="18" charset="0"/>
                      </a:endParaRPr>
                    </a:p>
                    <a:p>
                      <a:pPr marL="457200" indent="0" algn="just">
                        <a:lnSpc>
                          <a:spcPct val="100000"/>
                        </a:lnSpc>
                        <a:spcAft>
                          <a:spcPts val="0"/>
                        </a:spcAft>
                        <a:buFont typeface="Arial" panose="020B0604020202020204" pitchFamily="34" charset="0"/>
                        <a:buNone/>
                      </a:pPr>
                      <a:r>
                        <a:rPr lang="es-ES" sz="1800" dirty="0">
                          <a:effectLst/>
                          <a:latin typeface="Bookman Old Style" panose="02050604050505020204" pitchFamily="18" charset="0"/>
                          <a:ea typeface="Times New Roman" panose="02020603050405020304" pitchFamily="18" charset="0"/>
                          <a:cs typeface="Times New Roman" panose="02020603050405020304" pitchFamily="18" charset="0"/>
                        </a:rPr>
                        <a:t> </a:t>
                      </a:r>
                      <a:endParaRPr lang="es-CL" sz="1800" dirty="0">
                        <a:effectLst/>
                        <a:latin typeface="Bookman Old Style" panose="02050604050505020204" pitchFamily="18" charset="0"/>
                        <a:ea typeface="Times New Roman" panose="02020603050405020304" pitchFamily="18" charset="0"/>
                        <a:cs typeface="Times New Roman" panose="02020603050405020304" pitchFamily="18" charset="0"/>
                      </a:endParaRPr>
                    </a:p>
                    <a:p>
                      <a:pPr marL="171450" lvl="0" indent="-171450" algn="just">
                        <a:lnSpc>
                          <a:spcPct val="100000"/>
                        </a:lnSpc>
                        <a:spcAft>
                          <a:spcPts val="0"/>
                        </a:spcAft>
                        <a:buFont typeface="Arial" panose="020B0604020202020204" pitchFamily="34" charset="0"/>
                        <a:buChar char="•"/>
                      </a:pPr>
                      <a:r>
                        <a:rPr lang="es-ES" sz="1800" dirty="0">
                          <a:effectLst/>
                          <a:latin typeface="Bookman Old Style" panose="02050604050505020204" pitchFamily="18" charset="0"/>
                          <a:ea typeface="Times New Roman" panose="02020603050405020304" pitchFamily="18" charset="0"/>
                          <a:cs typeface="Times New Roman" panose="02020603050405020304" pitchFamily="18" charset="0"/>
                        </a:rPr>
                        <a:t>Ingreso de gas natural a la matriz energética.</a:t>
                      </a:r>
                      <a:endParaRPr lang="es-CL" sz="1800" dirty="0">
                        <a:effectLst/>
                        <a:latin typeface="Bookman Old Style" panose="02050604050505020204" pitchFamily="18" charset="0"/>
                        <a:ea typeface="Times New Roman" panose="02020603050405020304" pitchFamily="18" charset="0"/>
                        <a:cs typeface="Times New Roman" panose="02020603050405020304" pitchFamily="18" charset="0"/>
                      </a:endParaRPr>
                    </a:p>
                    <a:p>
                      <a:pPr marL="171450" indent="-171450" algn="just">
                        <a:lnSpc>
                          <a:spcPct val="100000"/>
                        </a:lnSpc>
                        <a:spcAft>
                          <a:spcPts val="0"/>
                        </a:spcAft>
                        <a:buFont typeface="Arial" panose="020B0604020202020204" pitchFamily="34" charset="0"/>
                        <a:buChar char="•"/>
                      </a:pPr>
                      <a:endParaRPr lang="es-CL" sz="1800" dirty="0">
                        <a:effectLst/>
                        <a:latin typeface="Bookman Old Style" panose="02050604050505020204" pitchFamily="18" charset="0"/>
                        <a:ea typeface="Times New Roman" panose="02020603050405020304" pitchFamily="18" charset="0"/>
                        <a:cs typeface="Times New Roman" panose="02020603050405020304" pitchFamily="18" charset="0"/>
                      </a:endParaRPr>
                    </a:p>
                    <a:p>
                      <a:pPr marL="171450" lvl="0" indent="-171450" algn="just">
                        <a:lnSpc>
                          <a:spcPct val="100000"/>
                        </a:lnSpc>
                        <a:spcAft>
                          <a:spcPts val="0"/>
                        </a:spcAft>
                        <a:buFont typeface="Arial" panose="020B0604020202020204" pitchFamily="34" charset="0"/>
                        <a:buChar char="•"/>
                      </a:pPr>
                      <a:r>
                        <a:rPr lang="es-ES" sz="1800" dirty="0">
                          <a:effectLst/>
                          <a:latin typeface="Bookman Old Style" panose="02050604050505020204" pitchFamily="18" charset="0"/>
                          <a:ea typeface="Times New Roman" panose="02020603050405020304" pitchFamily="18" charset="0"/>
                          <a:cs typeface="Times New Roman" panose="02020603050405020304" pitchFamily="18" charset="0"/>
                        </a:rPr>
                        <a:t>Baja lealtad del consumidor, ya que no existe costo de cambio para el usuario.</a:t>
                      </a:r>
                      <a:endParaRPr lang="es-CL" sz="1800" dirty="0">
                        <a:effectLst/>
                        <a:latin typeface="Bookman Old Style" panose="02050604050505020204" pitchFamily="18" charset="0"/>
                        <a:ea typeface="Times New Roman" panose="02020603050405020304" pitchFamily="18" charset="0"/>
                        <a:cs typeface="Times New Roman" panose="02020603050405020304" pitchFamily="18" charset="0"/>
                      </a:endParaRPr>
                    </a:p>
                    <a:p>
                      <a:pPr marL="171450" indent="-171450" algn="just">
                        <a:lnSpc>
                          <a:spcPct val="150000"/>
                        </a:lnSpc>
                        <a:spcAft>
                          <a:spcPts val="0"/>
                        </a:spcAft>
                        <a:buFont typeface="Arial" panose="020B0604020202020204" pitchFamily="34" charset="0"/>
                        <a:buChar char="•"/>
                      </a:pPr>
                      <a:endParaRPr lang="es-CL" sz="800" dirty="0">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45462" marR="4546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41308231"/>
                  </a:ext>
                </a:extLst>
              </a:tr>
            </a:tbl>
          </a:graphicData>
        </a:graphic>
      </p:graphicFrame>
    </p:spTree>
    <p:extLst>
      <p:ext uri="{BB962C8B-B14F-4D97-AF65-F5344CB8AC3E}">
        <p14:creationId xmlns:p14="http://schemas.microsoft.com/office/powerpoint/2010/main" val="274641534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64175" y="413792"/>
            <a:ext cx="8229600" cy="1143000"/>
          </a:xfrm>
        </p:spPr>
        <p:txBody>
          <a:bodyPr>
            <a:normAutofit/>
          </a:bodyPr>
          <a:lstStyle/>
          <a:p>
            <a:pPr algn="l"/>
            <a:r>
              <a:rPr lang="es-CL" sz="2000" b="1" i="1" u="sng" dirty="0">
                <a:latin typeface="Bookman Old Style" panose="02050604050505020204" pitchFamily="18" charset="0"/>
              </a:rPr>
              <a:t>Método de Ishikawa </a:t>
            </a:r>
            <a:br>
              <a:rPr lang="es-CL" b="1" dirty="0"/>
            </a:br>
            <a:endParaRPr lang="es-CL" dirty="0"/>
          </a:p>
        </p:txBody>
      </p:sp>
      <p:pic>
        <p:nvPicPr>
          <p:cNvPr id="4098" name="Imagen 1"/>
          <p:cNvPicPr>
            <a:picLocks noChangeAspect="1" noChangeArrowheads="1"/>
          </p:cNvPicPr>
          <p:nvPr/>
        </p:nvPicPr>
        <p:blipFill rotWithShape="1">
          <a:blip r:embed="rId2">
            <a:extLst>
              <a:ext uri="{28A0092B-C50C-407E-A947-70E740481C1C}">
                <a14:useLocalDpi xmlns:a14="http://schemas.microsoft.com/office/drawing/2010/main" val="0"/>
              </a:ext>
            </a:extLst>
          </a:blip>
          <a:srcRect l="13435" t="29453" r="16867" b="15787"/>
          <a:stretch/>
        </p:blipFill>
        <p:spPr bwMode="auto">
          <a:xfrm>
            <a:off x="79900" y="1556792"/>
            <a:ext cx="8956596" cy="3934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ángulo 3"/>
          <p:cNvSpPr/>
          <p:nvPr/>
        </p:nvSpPr>
        <p:spPr>
          <a:xfrm>
            <a:off x="971600" y="5805264"/>
            <a:ext cx="6814751" cy="523220"/>
          </a:xfrm>
          <a:prstGeom prst="rect">
            <a:avLst/>
          </a:prstGeom>
        </p:spPr>
        <p:txBody>
          <a:bodyPr wrap="square">
            <a:spAutoFit/>
          </a:bodyPr>
          <a:lstStyle/>
          <a:p>
            <a:pPr algn="ctr"/>
            <a:r>
              <a:rPr lang="es-ES" sz="1400" b="1" dirty="0">
                <a:latin typeface="Bookman Old Style" panose="02050604050505020204" pitchFamily="18" charset="0"/>
                <a:ea typeface="Times New Roman" panose="02020603050405020304" pitchFamily="18" charset="0"/>
                <a:cs typeface="Times New Roman" panose="02020603050405020304" pitchFamily="18" charset="0"/>
              </a:rPr>
              <a:t>Figura Nº III.2: Foda, Empresas Lipigas Concón S.A. fuente: </a:t>
            </a:r>
            <a:endParaRPr lang="es-CL" sz="1400" b="1" dirty="0">
              <a:latin typeface="Bookman Old Style" panose="02050604050505020204" pitchFamily="18" charset="0"/>
              <a:ea typeface="Times New Roman" panose="02020603050405020304" pitchFamily="18" charset="0"/>
              <a:cs typeface="Times New Roman" panose="02020603050405020304" pitchFamily="18" charset="0"/>
            </a:endParaRPr>
          </a:p>
          <a:p>
            <a:pPr algn="ctr"/>
            <a:r>
              <a:rPr lang="es-CL" sz="1400" b="1" dirty="0">
                <a:latin typeface="Bookman Old Style" panose="02050604050505020204" pitchFamily="18" charset="0"/>
                <a:ea typeface="Times New Roman" panose="02020603050405020304" pitchFamily="18" charset="0"/>
                <a:cs typeface="Times New Roman" panose="02020603050405020304" pitchFamily="18" charset="0"/>
              </a:rPr>
              <a:t>Elaboración propia</a:t>
            </a:r>
            <a:endParaRPr lang="es-CL" sz="1400" dirty="0">
              <a:latin typeface="Bookman Old Style" panose="020506040505050202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40904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95536" y="1124744"/>
            <a:ext cx="8229600" cy="634082"/>
          </a:xfrm>
        </p:spPr>
        <p:txBody>
          <a:bodyPr>
            <a:normAutofit fontScale="90000"/>
          </a:bodyPr>
          <a:lstStyle/>
          <a:p>
            <a:pPr algn="l"/>
            <a:r>
              <a:rPr lang="es-CL" sz="2000" b="1" i="1" u="sng" dirty="0">
                <a:latin typeface="Bookman Old Style" panose="02050604050505020204" pitchFamily="18" charset="0"/>
              </a:rPr>
              <a:t>Oportunidades de mejora </a:t>
            </a:r>
            <a:br>
              <a:rPr lang="es-CL" b="1" dirty="0"/>
            </a:br>
            <a:endParaRPr lang="es-CL" dirty="0"/>
          </a:p>
        </p:txBody>
      </p:sp>
      <p:sp>
        <p:nvSpPr>
          <p:cNvPr id="5" name="CuadroTexto 4"/>
          <p:cNvSpPr txBox="1"/>
          <p:nvPr/>
        </p:nvSpPr>
        <p:spPr>
          <a:xfrm>
            <a:off x="755576" y="1628800"/>
            <a:ext cx="5174232" cy="4662815"/>
          </a:xfrm>
          <a:prstGeom prst="rect">
            <a:avLst/>
          </a:prstGeom>
          <a:noFill/>
        </p:spPr>
        <p:txBody>
          <a:bodyPr wrap="square" rtlCol="0">
            <a:spAutoFit/>
          </a:bodyPr>
          <a:lstStyle/>
          <a:p>
            <a:pPr marL="214313" indent="-214313" algn="just">
              <a:buFont typeface="Arial" panose="020B0604020202020204" pitchFamily="34" charset="0"/>
              <a:buChar char="•"/>
            </a:pPr>
            <a:endParaRPr lang="es-ES" b="1" dirty="0"/>
          </a:p>
          <a:p>
            <a:pPr marL="214313" indent="-214313" algn="just">
              <a:lnSpc>
                <a:spcPct val="150000"/>
              </a:lnSpc>
              <a:buFont typeface="Arial" panose="020B0604020202020204" pitchFamily="34" charset="0"/>
              <a:buChar char="•"/>
            </a:pPr>
            <a:endParaRPr lang="es-ES" b="1" dirty="0">
              <a:latin typeface="Bookman Old Style" panose="02050604050505020204" pitchFamily="18" charset="0"/>
            </a:endParaRPr>
          </a:p>
          <a:p>
            <a:pPr marL="214313" indent="-214313" algn="just">
              <a:lnSpc>
                <a:spcPct val="150000"/>
              </a:lnSpc>
              <a:buFont typeface="Arial" panose="020B0604020202020204" pitchFamily="34" charset="0"/>
              <a:buChar char="•"/>
            </a:pPr>
            <a:r>
              <a:rPr lang="es-ES" dirty="0">
                <a:latin typeface="Bookman Old Style" panose="02050604050505020204" pitchFamily="18" charset="0"/>
              </a:rPr>
              <a:t>Compromiso gerencial </a:t>
            </a:r>
            <a:endParaRPr lang="es-CL" dirty="0">
              <a:latin typeface="Bookman Old Style" panose="02050604050505020204" pitchFamily="18" charset="0"/>
            </a:endParaRPr>
          </a:p>
          <a:p>
            <a:pPr marL="214313" indent="-214313" algn="just">
              <a:lnSpc>
                <a:spcPct val="150000"/>
              </a:lnSpc>
              <a:buFont typeface="Arial" panose="020B0604020202020204" pitchFamily="34" charset="0"/>
              <a:buChar char="•"/>
            </a:pPr>
            <a:r>
              <a:rPr lang="es-ES" dirty="0">
                <a:latin typeface="Bookman Old Style" panose="02050604050505020204" pitchFamily="18" charset="0"/>
              </a:rPr>
              <a:t>Crear y plasmar una cultura preventiva</a:t>
            </a:r>
          </a:p>
          <a:p>
            <a:pPr marL="214313" indent="-214313" algn="just">
              <a:lnSpc>
                <a:spcPct val="150000"/>
              </a:lnSpc>
              <a:buFont typeface="Arial" panose="020B0604020202020204" pitchFamily="34" charset="0"/>
              <a:buChar char="•"/>
            </a:pPr>
            <a:r>
              <a:rPr lang="es-ES" dirty="0">
                <a:latin typeface="Bookman Old Style" panose="02050604050505020204" pitchFamily="18" charset="0"/>
              </a:rPr>
              <a:t>Desarrollar una conducta responsable</a:t>
            </a:r>
            <a:endParaRPr lang="es-CL" dirty="0">
              <a:latin typeface="Bookman Old Style" panose="02050604050505020204" pitchFamily="18" charset="0"/>
            </a:endParaRPr>
          </a:p>
          <a:p>
            <a:pPr marL="214313" indent="-214313" algn="just">
              <a:lnSpc>
                <a:spcPct val="150000"/>
              </a:lnSpc>
              <a:buFont typeface="Arial" panose="020B0604020202020204" pitchFamily="34" charset="0"/>
              <a:buChar char="•"/>
            </a:pPr>
            <a:r>
              <a:rPr lang="es-ES" dirty="0">
                <a:latin typeface="Bookman Old Style" panose="02050604050505020204" pitchFamily="18" charset="0"/>
              </a:rPr>
              <a:t>Control de materiales y equipos</a:t>
            </a:r>
          </a:p>
          <a:p>
            <a:pPr marL="214313" indent="-214313" algn="just">
              <a:lnSpc>
                <a:spcPct val="150000"/>
              </a:lnSpc>
              <a:buFont typeface="Arial" panose="020B0604020202020204" pitchFamily="34" charset="0"/>
              <a:buChar char="•"/>
            </a:pPr>
            <a:r>
              <a:rPr lang="es-ES" dirty="0">
                <a:latin typeface="Bookman Old Style" panose="02050604050505020204" pitchFamily="18" charset="0"/>
              </a:rPr>
              <a:t>Procedimiento</a:t>
            </a:r>
          </a:p>
          <a:p>
            <a:pPr marL="214313" indent="-214313" algn="just">
              <a:lnSpc>
                <a:spcPct val="150000"/>
              </a:lnSpc>
              <a:buFont typeface="Arial" panose="020B0604020202020204" pitchFamily="34" charset="0"/>
              <a:buChar char="•"/>
            </a:pPr>
            <a:r>
              <a:rPr lang="es-ES" dirty="0">
                <a:latin typeface="Bookman Old Style" panose="02050604050505020204" pitchFamily="18" charset="0"/>
              </a:rPr>
              <a:t>Capacitaciones.</a:t>
            </a:r>
          </a:p>
          <a:p>
            <a:pPr marL="214313" indent="-214313" algn="just">
              <a:lnSpc>
                <a:spcPct val="150000"/>
              </a:lnSpc>
              <a:buFont typeface="Arial" panose="020B0604020202020204" pitchFamily="34" charset="0"/>
              <a:buChar char="•"/>
            </a:pPr>
            <a:r>
              <a:rPr lang="es-ES" dirty="0">
                <a:latin typeface="Bookman Old Style" panose="02050604050505020204" pitchFamily="18" charset="0"/>
              </a:rPr>
              <a:t>Especialización de personal en seguridad</a:t>
            </a:r>
          </a:p>
          <a:p>
            <a:pPr algn="just"/>
            <a:endParaRPr lang="es-ES" b="1" dirty="0">
              <a:latin typeface="Bookman Old Style" panose="02050604050505020204" pitchFamily="18" charset="0"/>
            </a:endParaRPr>
          </a:p>
          <a:p>
            <a:pPr lvl="0" algn="just"/>
            <a:endParaRPr lang="es-CL" dirty="0">
              <a:latin typeface="Bookman Old Style" panose="02050604050505020204" pitchFamily="18" charset="0"/>
            </a:endParaRPr>
          </a:p>
          <a:p>
            <a:r>
              <a:rPr lang="es-ES" sz="1350" dirty="0"/>
              <a:t> </a:t>
            </a:r>
            <a:endParaRPr lang="es-CL" sz="1350" dirty="0"/>
          </a:p>
          <a:p>
            <a:endParaRPr lang="es-CL" sz="1350" dirty="0">
              <a:latin typeface="Bookman Old Style" panose="02050604050505020204" pitchFamily="18" charset="0"/>
            </a:endParaRPr>
          </a:p>
        </p:txBody>
      </p:sp>
    </p:spTree>
    <p:extLst>
      <p:ext uri="{BB962C8B-B14F-4D97-AF65-F5344CB8AC3E}">
        <p14:creationId xmlns:p14="http://schemas.microsoft.com/office/powerpoint/2010/main" val="262315718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467544" y="908720"/>
            <a:ext cx="3595856" cy="507831"/>
          </a:xfrm>
          <a:prstGeom prst="rect">
            <a:avLst/>
          </a:prstGeom>
        </p:spPr>
        <p:txBody>
          <a:bodyPr wrap="none">
            <a:spAutoFit/>
          </a:bodyPr>
          <a:lstStyle/>
          <a:p>
            <a:pPr marL="171450" indent="-171450">
              <a:lnSpc>
                <a:spcPct val="150000"/>
              </a:lnSpc>
            </a:pPr>
            <a:r>
              <a:rPr lang="es-ES" b="1" i="1" u="sng" kern="1600" dirty="0">
                <a:latin typeface="Bookman Old Style" panose="02050604050505020204" pitchFamily="18" charset="0"/>
                <a:ea typeface="Times New Roman" panose="02020603050405020304" pitchFamily="18" charset="0"/>
              </a:rPr>
              <a:t>INGENIERÍA DEL PROYECTO</a:t>
            </a:r>
            <a:endParaRPr lang="es-CL" b="1" i="1" u="sng" kern="1600" dirty="0">
              <a:latin typeface="Bookman Old Style" panose="02050604050505020204" pitchFamily="18" charset="0"/>
              <a:ea typeface="Times New Roman" panose="02020603050405020304" pitchFamily="18" charset="0"/>
            </a:endParaRPr>
          </a:p>
        </p:txBody>
      </p:sp>
      <p:sp>
        <p:nvSpPr>
          <p:cNvPr id="3" name="CuadroTexto 2"/>
          <p:cNvSpPr txBox="1"/>
          <p:nvPr/>
        </p:nvSpPr>
        <p:spPr>
          <a:xfrm>
            <a:off x="467544" y="2132856"/>
            <a:ext cx="8208912" cy="3070071"/>
          </a:xfrm>
          <a:prstGeom prst="rect">
            <a:avLst/>
          </a:prstGeom>
          <a:noFill/>
        </p:spPr>
        <p:txBody>
          <a:bodyPr wrap="square" rtlCol="0">
            <a:spAutoFit/>
          </a:bodyPr>
          <a:lstStyle/>
          <a:p>
            <a:pPr algn="just"/>
            <a:r>
              <a:rPr lang="es-CL" dirty="0">
                <a:latin typeface="Bookman Old Style" panose="02050604050505020204" pitchFamily="18" charset="0"/>
              </a:rPr>
              <a:t>Los riesgos psicosociales que podemos encontrar en el interior del área de producción de  empresas Lipigas S.A, pueden deberse a las condiciones de trabajo, tanto ambiente laboral, actividades cotidianas.</a:t>
            </a:r>
          </a:p>
          <a:p>
            <a:pPr algn="just"/>
            <a:endParaRPr lang="es-CL" dirty="0">
              <a:latin typeface="Bookman Old Style" panose="02050604050505020204" pitchFamily="18" charset="0"/>
            </a:endParaRPr>
          </a:p>
          <a:p>
            <a:pPr algn="just"/>
            <a:r>
              <a:rPr lang="es-CL" dirty="0">
                <a:latin typeface="Bookman Old Style" panose="02050604050505020204" pitchFamily="18" charset="0"/>
              </a:rPr>
              <a:t>Tienen como principal consecuencia el estrés psicológico, cansancio y agotamiento muscular, llevando a no poder desarrollar de forma óptima sus tareas o actividades en la jornada laboral, esto es resultado de la presión diaria, inseguridad o incertidumbre de cómo se desarrollarán las actividades, que en gran parte  son complejas y necesitan la máxima concentración de los trabajadores. </a:t>
            </a:r>
          </a:p>
          <a:p>
            <a:endParaRPr lang="es-CL" sz="1350" dirty="0"/>
          </a:p>
        </p:txBody>
      </p:sp>
    </p:spTree>
    <p:extLst>
      <p:ext uri="{BB962C8B-B14F-4D97-AF65-F5344CB8AC3E}">
        <p14:creationId xmlns:p14="http://schemas.microsoft.com/office/powerpoint/2010/main" val="82419480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uadroTexto 6"/>
          <p:cNvSpPr txBox="1"/>
          <p:nvPr/>
        </p:nvSpPr>
        <p:spPr>
          <a:xfrm>
            <a:off x="395536" y="1340768"/>
            <a:ext cx="8208912" cy="2031325"/>
          </a:xfrm>
          <a:prstGeom prst="rect">
            <a:avLst/>
          </a:prstGeom>
          <a:noFill/>
        </p:spPr>
        <p:txBody>
          <a:bodyPr wrap="square" rtlCol="0">
            <a:spAutoFit/>
          </a:bodyPr>
          <a:lstStyle/>
          <a:p>
            <a:pPr algn="just"/>
            <a:r>
              <a:rPr lang="es-CL" dirty="0">
                <a:latin typeface="Bookman Old Style" panose="02050604050505020204" pitchFamily="18" charset="0"/>
              </a:rPr>
              <a:t>El cuestionario breve ISTAS 21, fue aplicado en octubre de 2016, para poder aplicarlo de forma organizada y poder fundamentar que el área de producción es una de las más crítica de la organización, se aplicó a las distintas áreas de la organización (isla carga, área administrativa, área producción, área de mantención) se aplicó a un total de 105 trabajadores que corresponden al 99 % del total de 106 trabajadores de empresas Lipigas S.A.  Con-Con.</a:t>
            </a:r>
          </a:p>
        </p:txBody>
      </p:sp>
      <p:graphicFrame>
        <p:nvGraphicFramePr>
          <p:cNvPr id="9" name="Tabla 8"/>
          <p:cNvGraphicFramePr>
            <a:graphicFrameLocks noGrp="1"/>
          </p:cNvGraphicFramePr>
          <p:nvPr>
            <p:extLst>
              <p:ext uri="{D42A27DB-BD31-4B8C-83A1-F6EECF244321}">
                <p14:modId xmlns:p14="http://schemas.microsoft.com/office/powerpoint/2010/main" val="3082959949"/>
              </p:ext>
            </p:extLst>
          </p:nvPr>
        </p:nvGraphicFramePr>
        <p:xfrm>
          <a:off x="395536" y="3720107"/>
          <a:ext cx="5047699" cy="1809151"/>
        </p:xfrm>
        <a:graphic>
          <a:graphicData uri="http://schemas.openxmlformats.org/drawingml/2006/table">
            <a:tbl>
              <a:tblPr firstRow="1" firstCol="1" bandRow="1">
                <a:tableStyleId>{8A107856-5554-42FB-B03E-39F5DBC370BA}</a:tableStyleId>
              </a:tblPr>
              <a:tblGrid>
                <a:gridCol w="957352">
                  <a:extLst>
                    <a:ext uri="{9D8B030D-6E8A-4147-A177-3AD203B41FA5}">
                      <a16:colId xmlns:a16="http://schemas.microsoft.com/office/drawing/2014/main" val="3040098525"/>
                    </a:ext>
                  </a:extLst>
                </a:gridCol>
                <a:gridCol w="4090347">
                  <a:extLst>
                    <a:ext uri="{9D8B030D-6E8A-4147-A177-3AD203B41FA5}">
                      <a16:colId xmlns:a16="http://schemas.microsoft.com/office/drawing/2014/main" val="1157001423"/>
                    </a:ext>
                  </a:extLst>
                </a:gridCol>
              </a:tblGrid>
              <a:tr h="308186">
                <a:tc>
                  <a:txBody>
                    <a:bodyPr/>
                    <a:lstStyle/>
                    <a:p>
                      <a:pPr algn="just">
                        <a:lnSpc>
                          <a:spcPct val="150000"/>
                        </a:lnSpc>
                        <a:spcAft>
                          <a:spcPts val="0"/>
                        </a:spcAft>
                      </a:pPr>
                      <a:r>
                        <a:rPr lang="es-CL" sz="1600" b="1" dirty="0">
                          <a:effectLst/>
                        </a:rPr>
                        <a:t>Grupo 1</a:t>
                      </a:r>
                      <a:endParaRPr lang="es-CL" sz="1600" b="1" dirty="0">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51435" marR="51435" marT="0" marB="0"/>
                </a:tc>
                <a:tc>
                  <a:txBody>
                    <a:bodyPr/>
                    <a:lstStyle/>
                    <a:p>
                      <a:pPr algn="just">
                        <a:lnSpc>
                          <a:spcPct val="150000"/>
                        </a:lnSpc>
                        <a:spcAft>
                          <a:spcPts val="0"/>
                        </a:spcAft>
                      </a:pPr>
                      <a:r>
                        <a:rPr lang="es-CL" sz="1600" b="1" dirty="0">
                          <a:effectLst/>
                        </a:rPr>
                        <a:t>Isla Carga (27 Operarios) </a:t>
                      </a:r>
                      <a:endParaRPr lang="es-CL" sz="1600" b="1" dirty="0">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51435" marR="51435" marT="0" marB="0"/>
                </a:tc>
                <a:extLst>
                  <a:ext uri="{0D108BD9-81ED-4DB2-BD59-A6C34878D82A}">
                    <a16:rowId xmlns:a16="http://schemas.microsoft.com/office/drawing/2014/main" val="3975176932"/>
                  </a:ext>
                </a:extLst>
              </a:tr>
              <a:tr h="389862">
                <a:tc>
                  <a:txBody>
                    <a:bodyPr/>
                    <a:lstStyle/>
                    <a:p>
                      <a:pPr algn="just">
                        <a:lnSpc>
                          <a:spcPct val="150000"/>
                        </a:lnSpc>
                        <a:spcAft>
                          <a:spcPts val="0"/>
                        </a:spcAft>
                      </a:pPr>
                      <a:r>
                        <a:rPr lang="es-CL" sz="1600" b="1" dirty="0">
                          <a:effectLst/>
                        </a:rPr>
                        <a:t>Grupo 2</a:t>
                      </a:r>
                      <a:endParaRPr lang="es-CL" sz="1600" b="1" dirty="0">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51435" marR="51435" marT="0" marB="0"/>
                </a:tc>
                <a:tc>
                  <a:txBody>
                    <a:bodyPr/>
                    <a:lstStyle/>
                    <a:p>
                      <a:pPr algn="just">
                        <a:lnSpc>
                          <a:spcPct val="150000"/>
                        </a:lnSpc>
                        <a:spcAft>
                          <a:spcPts val="0"/>
                        </a:spcAft>
                      </a:pPr>
                      <a:r>
                        <a:rPr lang="es-ES" sz="1600" b="1" dirty="0">
                          <a:effectLst/>
                        </a:rPr>
                        <a:t>Área Administrativa (26 Administrativos) </a:t>
                      </a:r>
                      <a:endParaRPr lang="es-CL" sz="1600" b="1" dirty="0">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51435" marR="51435" marT="0" marB="0"/>
                </a:tc>
                <a:extLst>
                  <a:ext uri="{0D108BD9-81ED-4DB2-BD59-A6C34878D82A}">
                    <a16:rowId xmlns:a16="http://schemas.microsoft.com/office/drawing/2014/main" val="1564941533"/>
                  </a:ext>
                </a:extLst>
              </a:tr>
              <a:tr h="308186">
                <a:tc>
                  <a:txBody>
                    <a:bodyPr/>
                    <a:lstStyle/>
                    <a:p>
                      <a:pPr algn="just">
                        <a:lnSpc>
                          <a:spcPct val="150000"/>
                        </a:lnSpc>
                        <a:spcAft>
                          <a:spcPts val="0"/>
                        </a:spcAft>
                      </a:pPr>
                      <a:r>
                        <a:rPr lang="es-CL" sz="1600" b="1" dirty="0">
                          <a:effectLst/>
                        </a:rPr>
                        <a:t>Grupo 3</a:t>
                      </a:r>
                      <a:endParaRPr lang="es-CL" sz="1600" b="1" dirty="0">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51435" marR="51435" marT="0" marB="0"/>
                </a:tc>
                <a:tc>
                  <a:txBody>
                    <a:bodyPr/>
                    <a:lstStyle/>
                    <a:p>
                      <a:pPr algn="just">
                        <a:lnSpc>
                          <a:spcPct val="150000"/>
                        </a:lnSpc>
                        <a:spcAft>
                          <a:spcPts val="0"/>
                        </a:spcAft>
                      </a:pPr>
                      <a:r>
                        <a:rPr lang="es-ES" sz="1600" b="1" dirty="0">
                          <a:effectLst/>
                        </a:rPr>
                        <a:t>Área Producción (25 Operarios) </a:t>
                      </a:r>
                      <a:endParaRPr lang="es-CL" sz="1600" b="1" dirty="0">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51435" marR="51435" marT="0" marB="0"/>
                </a:tc>
                <a:extLst>
                  <a:ext uri="{0D108BD9-81ED-4DB2-BD59-A6C34878D82A}">
                    <a16:rowId xmlns:a16="http://schemas.microsoft.com/office/drawing/2014/main" val="455516173"/>
                  </a:ext>
                </a:extLst>
              </a:tr>
              <a:tr h="446666">
                <a:tc>
                  <a:txBody>
                    <a:bodyPr/>
                    <a:lstStyle/>
                    <a:p>
                      <a:pPr algn="just">
                        <a:lnSpc>
                          <a:spcPct val="150000"/>
                        </a:lnSpc>
                        <a:spcAft>
                          <a:spcPts val="0"/>
                        </a:spcAft>
                      </a:pPr>
                      <a:r>
                        <a:rPr lang="es-CL" sz="1600" b="1" dirty="0">
                          <a:effectLst/>
                        </a:rPr>
                        <a:t>Grupo 4</a:t>
                      </a:r>
                      <a:endParaRPr lang="es-CL" sz="1600" b="1" dirty="0">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51435" marR="51435" marT="0" marB="0"/>
                </a:tc>
                <a:tc>
                  <a:txBody>
                    <a:bodyPr/>
                    <a:lstStyle/>
                    <a:p>
                      <a:pPr algn="just">
                        <a:lnSpc>
                          <a:spcPct val="150000"/>
                        </a:lnSpc>
                        <a:spcAft>
                          <a:spcPts val="0"/>
                        </a:spcAft>
                      </a:pPr>
                      <a:r>
                        <a:rPr lang="es-CL" sz="1600" b="1" dirty="0">
                          <a:effectLst/>
                        </a:rPr>
                        <a:t>Área de Mantención (27 Trabajadores) </a:t>
                      </a:r>
                    </a:p>
                    <a:p>
                      <a:pPr indent="450215" algn="just">
                        <a:lnSpc>
                          <a:spcPct val="150000"/>
                        </a:lnSpc>
                        <a:spcAft>
                          <a:spcPts val="0"/>
                        </a:spcAft>
                      </a:pPr>
                      <a:r>
                        <a:rPr lang="es-CL" sz="1600" b="1" dirty="0">
                          <a:effectLst/>
                        </a:rPr>
                        <a:t> </a:t>
                      </a:r>
                      <a:endParaRPr lang="es-CL" sz="1600" b="1" dirty="0">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51435" marR="51435" marT="0" marB="0"/>
                </a:tc>
                <a:extLst>
                  <a:ext uri="{0D108BD9-81ED-4DB2-BD59-A6C34878D82A}">
                    <a16:rowId xmlns:a16="http://schemas.microsoft.com/office/drawing/2014/main" val="2483998273"/>
                  </a:ext>
                </a:extLst>
              </a:tr>
            </a:tbl>
          </a:graphicData>
        </a:graphic>
      </p:graphicFrame>
      <p:sp>
        <p:nvSpPr>
          <p:cNvPr id="10" name="Rectángulo 9"/>
          <p:cNvSpPr/>
          <p:nvPr/>
        </p:nvSpPr>
        <p:spPr>
          <a:xfrm>
            <a:off x="-70468" y="5677217"/>
            <a:ext cx="5979706" cy="400110"/>
          </a:xfrm>
          <a:prstGeom prst="rect">
            <a:avLst/>
          </a:prstGeom>
        </p:spPr>
        <p:txBody>
          <a:bodyPr wrap="square">
            <a:spAutoFit/>
          </a:bodyPr>
          <a:lstStyle/>
          <a:p>
            <a:pPr algn="ctr"/>
            <a:r>
              <a:rPr lang="es-ES" sz="1000" b="1" dirty="0">
                <a:latin typeface="Bookman Old Style" panose="02050604050505020204" pitchFamily="18" charset="0"/>
                <a:ea typeface="Times New Roman" panose="02020603050405020304" pitchFamily="18" charset="0"/>
                <a:cs typeface="Times New Roman" panose="02020603050405020304" pitchFamily="18" charset="0"/>
              </a:rPr>
              <a:t>Tabla Nº IV.1:Grupos Asignados para aplicación de cuestionario breve ISTAS 21, </a:t>
            </a:r>
          </a:p>
          <a:p>
            <a:pPr algn="ctr"/>
            <a:r>
              <a:rPr lang="es-ES" sz="1000" b="1" dirty="0">
                <a:latin typeface="Bookman Old Style" panose="02050604050505020204" pitchFamily="18" charset="0"/>
                <a:ea typeface="Times New Roman" panose="02020603050405020304" pitchFamily="18" charset="0"/>
                <a:cs typeface="Times New Roman" panose="02020603050405020304" pitchFamily="18" charset="0"/>
              </a:rPr>
              <a:t>Empresas Lipigas Concón S.A. fuente: </a:t>
            </a:r>
            <a:r>
              <a:rPr lang="es-CL" sz="1000" b="1" dirty="0">
                <a:latin typeface="Bookman Old Style" panose="02050604050505020204" pitchFamily="18" charset="0"/>
                <a:ea typeface="Times New Roman" panose="02020603050405020304" pitchFamily="18" charset="0"/>
                <a:cs typeface="Times New Roman" panose="02020603050405020304" pitchFamily="18" charset="0"/>
              </a:rPr>
              <a:t>Elaboración propia</a:t>
            </a:r>
          </a:p>
        </p:txBody>
      </p:sp>
    </p:spTree>
    <p:extLst>
      <p:ext uri="{BB962C8B-B14F-4D97-AF65-F5344CB8AC3E}">
        <p14:creationId xmlns:p14="http://schemas.microsoft.com/office/powerpoint/2010/main" val="23299276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971600" y="764704"/>
            <a:ext cx="2563522" cy="369332"/>
          </a:xfrm>
          <a:prstGeom prst="rect">
            <a:avLst/>
          </a:prstGeom>
        </p:spPr>
        <p:txBody>
          <a:bodyPr wrap="none">
            <a:spAutoFit/>
          </a:bodyPr>
          <a:lstStyle/>
          <a:p>
            <a:r>
              <a:rPr lang="es-CL" b="1" u="sng" dirty="0">
                <a:latin typeface="Bookman Old Style" pitchFamily="18" charset="0"/>
              </a:rPr>
              <a:t>¿QUIÉNES SOMOS?</a:t>
            </a:r>
          </a:p>
        </p:txBody>
      </p:sp>
      <p:pic>
        <p:nvPicPr>
          <p:cNvPr id="7" name="Imagen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5576" y="1484784"/>
            <a:ext cx="4089371" cy="2562672"/>
          </a:xfrm>
          <a:prstGeom prst="rect">
            <a:avLst/>
          </a:prstGeom>
        </p:spPr>
      </p:pic>
      <p:pic>
        <p:nvPicPr>
          <p:cNvPr id="8" name="Imagen 7"/>
          <p:cNvPicPr>
            <a:picLocks noChangeAspect="1"/>
          </p:cNvPicPr>
          <p:nvPr/>
        </p:nvPicPr>
        <p:blipFill>
          <a:blip r:embed="rId3"/>
          <a:stretch>
            <a:fillRect/>
          </a:stretch>
        </p:blipFill>
        <p:spPr>
          <a:xfrm>
            <a:off x="395536" y="4047456"/>
            <a:ext cx="8175376" cy="2309898"/>
          </a:xfrm>
          <a:prstGeom prst="rect">
            <a:avLst/>
          </a:prstGeom>
        </p:spPr>
      </p:pic>
      <p:sp>
        <p:nvSpPr>
          <p:cNvPr id="9" name="Rectángulo 8"/>
          <p:cNvSpPr/>
          <p:nvPr/>
        </p:nvSpPr>
        <p:spPr>
          <a:xfrm>
            <a:off x="5024981" y="1916832"/>
            <a:ext cx="4104456" cy="1200329"/>
          </a:xfrm>
          <a:prstGeom prst="rect">
            <a:avLst/>
          </a:prstGeom>
        </p:spPr>
        <p:txBody>
          <a:bodyPr wrap="square">
            <a:spAutoFit/>
          </a:bodyPr>
          <a:lstStyle/>
          <a:p>
            <a:r>
              <a:rPr lang="es-CL" b="1" dirty="0">
                <a:latin typeface="Trebuchet MS" panose="020B0603020202020204" pitchFamily="34" charset="0"/>
              </a:rPr>
              <a:t>Empresa Multinacional </a:t>
            </a:r>
          </a:p>
          <a:p>
            <a:endParaRPr lang="es-CL" dirty="0">
              <a:solidFill>
                <a:srgbClr val="2D88C6"/>
              </a:solidFill>
              <a:latin typeface="Trebuchet MS" panose="020B0603020202020204" pitchFamily="34" charset="0"/>
            </a:endParaRPr>
          </a:p>
          <a:p>
            <a:pPr marL="285750" indent="-285750">
              <a:buFont typeface="Arial" panose="020B0604020202020204" pitchFamily="34" charset="0"/>
              <a:buChar char="•"/>
            </a:pPr>
            <a:r>
              <a:rPr lang="es-CL" dirty="0">
                <a:latin typeface="Trebuchet MS" panose="020B0603020202020204" pitchFamily="34" charset="0"/>
              </a:rPr>
              <a:t>Lima Gas en Perú.</a:t>
            </a:r>
          </a:p>
          <a:p>
            <a:pPr marL="285750" indent="-285750">
              <a:buFont typeface="Arial" panose="020B0604020202020204" pitchFamily="34" charset="0"/>
              <a:buChar char="•"/>
            </a:pPr>
            <a:r>
              <a:rPr lang="es-CL" dirty="0">
                <a:latin typeface="Trebuchet MS" panose="020B0603020202020204" pitchFamily="34" charset="0"/>
              </a:rPr>
              <a:t>Propiedad de Chilco, en Colombia</a:t>
            </a:r>
            <a:endParaRPr lang="es-CL" dirty="0"/>
          </a:p>
        </p:txBody>
      </p:sp>
    </p:spTree>
    <p:extLst>
      <p:ext uri="{BB962C8B-B14F-4D97-AF65-F5344CB8AC3E}">
        <p14:creationId xmlns:p14="http://schemas.microsoft.com/office/powerpoint/2010/main" val="354531445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89018" y="151363"/>
            <a:ext cx="6516528" cy="458523"/>
          </a:xfrm>
          <a:prstGeom prst="rect">
            <a:avLst/>
          </a:prstGeom>
        </p:spPr>
        <p:txBody>
          <a:bodyPr wrap="none">
            <a:spAutoFit/>
          </a:bodyPr>
          <a:lstStyle/>
          <a:p>
            <a:pPr algn="just">
              <a:lnSpc>
                <a:spcPct val="150000"/>
              </a:lnSpc>
            </a:pPr>
            <a:r>
              <a:rPr lang="es-ES" b="1" dirty="0">
                <a:latin typeface="Bookman Old Style" panose="02050604050505020204" pitchFamily="18" charset="0"/>
                <a:ea typeface="Calibri" panose="020F0502020204030204" pitchFamily="34" charset="0"/>
                <a:cs typeface="Times New Roman" panose="02020603050405020304" pitchFamily="18" charset="0"/>
              </a:rPr>
              <a:t>El cuestionario ISTAS 21 breve tiene 5 dimensiones </a:t>
            </a:r>
            <a:endParaRPr lang="es-CL" b="1" dirty="0">
              <a:latin typeface="Bookman Old Style" panose="02050604050505020204" pitchFamily="18" charset="0"/>
              <a:ea typeface="Times New Roman" panose="02020603050405020304" pitchFamily="18" charset="0"/>
              <a:cs typeface="Times New Roman" panose="02020603050405020304" pitchFamily="18" charset="0"/>
            </a:endParaRPr>
          </a:p>
        </p:txBody>
      </p:sp>
      <p:pic>
        <p:nvPicPr>
          <p:cNvPr id="2050" name="Imagen 32"/>
          <p:cNvPicPr>
            <a:picLocks noChangeAspect="1" noChangeArrowheads="1"/>
          </p:cNvPicPr>
          <p:nvPr/>
        </p:nvPicPr>
        <p:blipFill>
          <a:blip r:embed="rId2">
            <a:extLst>
              <a:ext uri="{28A0092B-C50C-407E-A947-70E740481C1C}">
                <a14:useLocalDpi xmlns:a14="http://schemas.microsoft.com/office/drawing/2010/main" val="0"/>
              </a:ext>
            </a:extLst>
          </a:blip>
          <a:srcRect l="27707" t="26825" r="32838" b="12041"/>
          <a:stretch>
            <a:fillRect/>
          </a:stretch>
        </p:blipFill>
        <p:spPr bwMode="auto">
          <a:xfrm>
            <a:off x="1142918" y="684233"/>
            <a:ext cx="6159503" cy="5371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ángulo 2"/>
          <p:cNvSpPr/>
          <p:nvPr/>
        </p:nvSpPr>
        <p:spPr>
          <a:xfrm>
            <a:off x="1539794" y="6021288"/>
            <a:ext cx="5365752" cy="456087"/>
          </a:xfrm>
          <a:prstGeom prst="rect">
            <a:avLst/>
          </a:prstGeom>
        </p:spPr>
        <p:txBody>
          <a:bodyPr wrap="square">
            <a:spAutoFit/>
          </a:bodyPr>
          <a:lstStyle/>
          <a:p>
            <a:pPr algn="ctr"/>
            <a:r>
              <a:rPr lang="es-ES" sz="788" b="1" dirty="0">
                <a:latin typeface="Bookman Old Style" panose="02050604050505020204" pitchFamily="18" charset="0"/>
                <a:ea typeface="Times New Roman" panose="02020603050405020304" pitchFamily="18" charset="0"/>
                <a:cs typeface="Times New Roman" panose="02020603050405020304" pitchFamily="18" charset="0"/>
              </a:rPr>
              <a:t> </a:t>
            </a:r>
            <a:endParaRPr lang="es-CL" sz="788" b="1" dirty="0">
              <a:latin typeface="Bookman Old Style" panose="02050604050505020204" pitchFamily="18" charset="0"/>
              <a:ea typeface="Times New Roman" panose="02020603050405020304" pitchFamily="18" charset="0"/>
              <a:cs typeface="Times New Roman" panose="02020603050405020304" pitchFamily="18" charset="0"/>
            </a:endParaRPr>
          </a:p>
          <a:p>
            <a:pPr algn="ctr"/>
            <a:r>
              <a:rPr lang="es-ES" sz="788" b="1" dirty="0">
                <a:latin typeface="Bookman Old Style" panose="02050604050505020204" pitchFamily="18" charset="0"/>
                <a:ea typeface="Times New Roman" panose="02020603050405020304" pitchFamily="18" charset="0"/>
                <a:cs typeface="Times New Roman" panose="02020603050405020304" pitchFamily="18" charset="0"/>
              </a:rPr>
              <a:t>Tabla IV.2: Dimensiones y </a:t>
            </a:r>
            <a:r>
              <a:rPr lang="es-ES" sz="788" b="1" dirty="0" err="1">
                <a:latin typeface="Bookman Old Style" panose="02050604050505020204" pitchFamily="18" charset="0"/>
                <a:ea typeface="Times New Roman" panose="02020603050405020304" pitchFamily="18" charset="0"/>
                <a:cs typeface="Times New Roman" panose="02020603050405020304" pitchFamily="18" charset="0"/>
              </a:rPr>
              <a:t>subdimensiones</a:t>
            </a:r>
            <a:r>
              <a:rPr lang="es-ES" sz="788" b="1" dirty="0">
                <a:latin typeface="Bookman Old Style" panose="02050604050505020204" pitchFamily="18" charset="0"/>
                <a:ea typeface="Times New Roman" panose="02020603050405020304" pitchFamily="18" charset="0"/>
                <a:cs typeface="Times New Roman" panose="02020603050405020304" pitchFamily="18" charset="0"/>
              </a:rPr>
              <a:t> de Cuestionario breve ISTAS 21.</a:t>
            </a:r>
            <a:endParaRPr lang="es-CL" sz="788" b="1" dirty="0">
              <a:latin typeface="Bookman Old Style" panose="02050604050505020204" pitchFamily="18" charset="0"/>
              <a:ea typeface="Times New Roman" panose="02020603050405020304" pitchFamily="18" charset="0"/>
              <a:cs typeface="Times New Roman" panose="02020603050405020304" pitchFamily="18" charset="0"/>
            </a:endParaRPr>
          </a:p>
          <a:p>
            <a:pPr algn="ctr"/>
            <a:r>
              <a:rPr lang="es-ES" sz="788" b="1" dirty="0">
                <a:latin typeface="Bookman Old Style" panose="02050604050505020204" pitchFamily="18" charset="0"/>
                <a:ea typeface="Calibri" panose="020F0502020204030204" pitchFamily="34" charset="0"/>
                <a:cs typeface="Times New Roman" panose="02020603050405020304" pitchFamily="18" charset="0"/>
              </a:rPr>
              <a:t>Fuente: Protocolo de Vigilancia de Riesgos Psicosociales en el trabajo.</a:t>
            </a:r>
            <a:endParaRPr lang="es-CL" sz="788" b="1" dirty="0">
              <a:latin typeface="Bookman Old Style" panose="020506040505050202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3696319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17692" y="476672"/>
            <a:ext cx="5097870" cy="369332"/>
          </a:xfrm>
          <a:prstGeom prst="rect">
            <a:avLst/>
          </a:prstGeom>
        </p:spPr>
        <p:txBody>
          <a:bodyPr wrap="none">
            <a:spAutoFit/>
          </a:bodyPr>
          <a:lstStyle/>
          <a:p>
            <a:r>
              <a:rPr lang="es-ES" b="1" i="1" u="sng" dirty="0">
                <a:solidFill>
                  <a:srgbClr val="000000"/>
                </a:solidFill>
                <a:latin typeface="Bookman Old Style" panose="02050604050505020204" pitchFamily="18" charset="0"/>
                <a:ea typeface="Times New Roman" panose="02020603050405020304" pitchFamily="18" charset="0"/>
                <a:cs typeface="Times New Roman" panose="02020603050405020304" pitchFamily="18" charset="0"/>
              </a:rPr>
              <a:t>Resultados Cuestionario breve ISTAS 21</a:t>
            </a:r>
            <a:endParaRPr lang="es-CL" i="1" u="sng" dirty="0"/>
          </a:p>
        </p:txBody>
      </p:sp>
      <p:sp>
        <p:nvSpPr>
          <p:cNvPr id="3" name="Rectángulo 2"/>
          <p:cNvSpPr/>
          <p:nvPr/>
        </p:nvSpPr>
        <p:spPr>
          <a:xfrm>
            <a:off x="990801" y="1332496"/>
            <a:ext cx="2486578" cy="369332"/>
          </a:xfrm>
          <a:prstGeom prst="rect">
            <a:avLst/>
          </a:prstGeom>
        </p:spPr>
        <p:txBody>
          <a:bodyPr wrap="none">
            <a:spAutoFit/>
          </a:bodyPr>
          <a:lstStyle/>
          <a:p>
            <a:r>
              <a:rPr lang="es-ES" b="1" dirty="0">
                <a:solidFill>
                  <a:srgbClr val="000000"/>
                </a:solidFill>
                <a:latin typeface="Bookman Old Style" panose="02050604050505020204" pitchFamily="18" charset="0"/>
                <a:ea typeface="Times New Roman" panose="02020603050405020304" pitchFamily="18" charset="0"/>
                <a:cs typeface="Times New Roman" panose="02020603050405020304" pitchFamily="18" charset="0"/>
              </a:rPr>
              <a:t>Grupo 1: Isla Carga</a:t>
            </a:r>
            <a:endParaRPr lang="es-CL" dirty="0">
              <a:latin typeface="Bookman Old Style" panose="02050604050505020204" pitchFamily="18" charset="0"/>
              <a:ea typeface="Times New Roman" panose="02020603050405020304" pitchFamily="18" charset="0"/>
              <a:cs typeface="Times New Roman" panose="02020603050405020304" pitchFamily="18" charset="0"/>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642" y="1913911"/>
            <a:ext cx="3886403" cy="35302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ángulo 4"/>
          <p:cNvSpPr/>
          <p:nvPr/>
        </p:nvSpPr>
        <p:spPr>
          <a:xfrm>
            <a:off x="4623194" y="1332496"/>
            <a:ext cx="3744416" cy="577081"/>
          </a:xfrm>
          <a:prstGeom prst="rect">
            <a:avLst/>
          </a:prstGeom>
        </p:spPr>
        <p:txBody>
          <a:bodyPr wrap="square">
            <a:spAutoFit/>
          </a:bodyPr>
          <a:lstStyle/>
          <a:p>
            <a:r>
              <a:rPr lang="es-ES" b="1" dirty="0">
                <a:solidFill>
                  <a:srgbClr val="000000"/>
                </a:solidFill>
                <a:latin typeface="Bookman Old Style" panose="02050604050505020204" pitchFamily="18" charset="0"/>
                <a:ea typeface="Times New Roman" panose="02020603050405020304" pitchFamily="18" charset="0"/>
                <a:cs typeface="Times New Roman" panose="02020603050405020304" pitchFamily="18" charset="0"/>
              </a:rPr>
              <a:t>Grupo 2: Área Administrativa</a:t>
            </a:r>
            <a:endParaRPr lang="es-CL" b="1" dirty="0">
              <a:latin typeface="Bookman Old Style" panose="02050604050505020204" pitchFamily="18" charset="0"/>
              <a:ea typeface="Times New Roman" panose="02020603050405020304" pitchFamily="18" charset="0"/>
              <a:cs typeface="Times New Roman" panose="02020603050405020304" pitchFamily="18" charset="0"/>
            </a:endParaRPr>
          </a:p>
          <a:p>
            <a:r>
              <a:rPr lang="es-ES" sz="1350" dirty="0">
                <a:solidFill>
                  <a:srgbClr val="000000"/>
                </a:solidFill>
                <a:latin typeface="Bookman Old Style" panose="02050604050505020204" pitchFamily="18" charset="0"/>
                <a:ea typeface="Times New Roman" panose="02020603050405020304" pitchFamily="18" charset="0"/>
                <a:cs typeface="Times New Roman" panose="02020603050405020304" pitchFamily="18" charset="0"/>
              </a:rPr>
              <a:t> </a:t>
            </a:r>
            <a:endParaRPr lang="es-CL" sz="1350" dirty="0">
              <a:latin typeface="Bookman Old Style" panose="02050604050505020204" pitchFamily="18" charset="0"/>
              <a:ea typeface="Times New Roman" panose="02020603050405020304" pitchFamily="18" charset="0"/>
              <a:cs typeface="Times New Roman" panose="02020603050405020304" pitchFamily="18" charset="0"/>
            </a:endParaRPr>
          </a:p>
        </p:txBody>
      </p:sp>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29045" y="1918722"/>
            <a:ext cx="4719725" cy="3525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ángulo 5"/>
          <p:cNvSpPr/>
          <p:nvPr/>
        </p:nvSpPr>
        <p:spPr>
          <a:xfrm>
            <a:off x="-51910" y="5294194"/>
            <a:ext cx="4572000" cy="692497"/>
          </a:xfrm>
          <a:prstGeom prst="rect">
            <a:avLst/>
          </a:prstGeom>
        </p:spPr>
        <p:txBody>
          <a:bodyPr>
            <a:spAutoFit/>
          </a:bodyPr>
          <a:lstStyle/>
          <a:p>
            <a:pPr algn="ctr"/>
            <a:r>
              <a:rPr lang="es-ES" sz="750" b="1" dirty="0">
                <a:latin typeface="Bookman Old Style" panose="02050604050505020204" pitchFamily="18" charset="0"/>
                <a:ea typeface="Times New Roman" panose="02020603050405020304" pitchFamily="18" charset="0"/>
                <a:cs typeface="Times New Roman" panose="02020603050405020304" pitchFamily="18" charset="0"/>
              </a:rPr>
              <a:t> </a:t>
            </a:r>
            <a:endParaRPr lang="es-CL" sz="750" b="1" dirty="0">
              <a:latin typeface="Bookman Old Style" panose="02050604050505020204" pitchFamily="18" charset="0"/>
              <a:ea typeface="Times New Roman" panose="02020603050405020304" pitchFamily="18" charset="0"/>
              <a:cs typeface="Times New Roman" panose="02020603050405020304" pitchFamily="18" charset="0"/>
            </a:endParaRPr>
          </a:p>
          <a:p>
            <a:pPr algn="ctr"/>
            <a:r>
              <a:rPr lang="es-ES" sz="1050" b="1" dirty="0">
                <a:latin typeface="Bookman Old Style" panose="02050604050505020204" pitchFamily="18" charset="0"/>
                <a:ea typeface="Times New Roman" panose="02020603050405020304" pitchFamily="18" charset="0"/>
                <a:cs typeface="Times New Roman" panose="02020603050405020304" pitchFamily="18" charset="0"/>
              </a:rPr>
              <a:t>Figura Nº IV.3. Resultado Encuestas ISTAS 21, Empresas Lipigas Concón S.A.</a:t>
            </a:r>
          </a:p>
          <a:p>
            <a:pPr algn="ctr"/>
            <a:r>
              <a:rPr lang="es-ES" sz="1050" b="1" dirty="0">
                <a:latin typeface="Bookman Old Style" panose="02050604050505020204" pitchFamily="18" charset="0"/>
                <a:ea typeface="Times New Roman" panose="02020603050405020304" pitchFamily="18" charset="0"/>
                <a:cs typeface="Times New Roman" panose="02020603050405020304" pitchFamily="18" charset="0"/>
              </a:rPr>
              <a:t> fuente: </a:t>
            </a:r>
            <a:r>
              <a:rPr lang="es-CL" sz="1050" b="1" dirty="0">
                <a:latin typeface="Bookman Old Style" panose="02050604050505020204" pitchFamily="18" charset="0"/>
                <a:ea typeface="Times New Roman" panose="02020603050405020304" pitchFamily="18" charset="0"/>
                <a:cs typeface="Times New Roman" panose="02020603050405020304" pitchFamily="18" charset="0"/>
              </a:rPr>
              <a:t>Elaboración propia</a:t>
            </a:r>
          </a:p>
        </p:txBody>
      </p:sp>
      <p:sp>
        <p:nvSpPr>
          <p:cNvPr id="7" name="Rectángulo 6"/>
          <p:cNvSpPr/>
          <p:nvPr/>
        </p:nvSpPr>
        <p:spPr>
          <a:xfrm>
            <a:off x="3834493" y="5294194"/>
            <a:ext cx="4572000" cy="698333"/>
          </a:xfrm>
          <a:prstGeom prst="rect">
            <a:avLst/>
          </a:prstGeom>
        </p:spPr>
        <p:txBody>
          <a:bodyPr>
            <a:spAutoFit/>
          </a:bodyPr>
          <a:lstStyle/>
          <a:p>
            <a:pPr algn="ctr"/>
            <a:r>
              <a:rPr lang="es-ES" sz="788" b="1" dirty="0">
                <a:latin typeface="Bookman Old Style" panose="02050604050505020204" pitchFamily="18" charset="0"/>
                <a:ea typeface="Times New Roman" panose="02020603050405020304" pitchFamily="18" charset="0"/>
                <a:cs typeface="Times New Roman" panose="02020603050405020304" pitchFamily="18" charset="0"/>
              </a:rPr>
              <a:t> </a:t>
            </a:r>
            <a:endParaRPr lang="es-CL" sz="788" b="1" dirty="0">
              <a:latin typeface="Bookman Old Style" panose="02050604050505020204" pitchFamily="18" charset="0"/>
              <a:ea typeface="Times New Roman" panose="02020603050405020304" pitchFamily="18" charset="0"/>
              <a:cs typeface="Times New Roman" panose="02020603050405020304" pitchFamily="18" charset="0"/>
            </a:endParaRPr>
          </a:p>
          <a:p>
            <a:pPr algn="ctr"/>
            <a:r>
              <a:rPr lang="es-ES" sz="1050" b="1" dirty="0">
                <a:latin typeface="Bookman Old Style" panose="02050604050505020204" pitchFamily="18" charset="0"/>
                <a:ea typeface="Times New Roman" panose="02020603050405020304" pitchFamily="18" charset="0"/>
                <a:cs typeface="Times New Roman" panose="02020603050405020304" pitchFamily="18" charset="0"/>
              </a:rPr>
              <a:t>Figura Nº IV.4. Resultado Encuestas ISTAS 21,</a:t>
            </a:r>
          </a:p>
          <a:p>
            <a:pPr algn="ctr"/>
            <a:r>
              <a:rPr lang="es-ES" sz="1050" b="1" dirty="0">
                <a:latin typeface="Bookman Old Style" panose="02050604050505020204" pitchFamily="18" charset="0"/>
                <a:ea typeface="Times New Roman" panose="02020603050405020304" pitchFamily="18" charset="0"/>
                <a:cs typeface="Times New Roman" panose="02020603050405020304" pitchFamily="18" charset="0"/>
              </a:rPr>
              <a:t> Empresas Lipigas Concón S.A. </a:t>
            </a:r>
          </a:p>
          <a:p>
            <a:pPr algn="ctr"/>
            <a:r>
              <a:rPr lang="es-ES" sz="1050" b="1" dirty="0">
                <a:latin typeface="Bookman Old Style" panose="02050604050505020204" pitchFamily="18" charset="0"/>
                <a:ea typeface="Times New Roman" panose="02020603050405020304" pitchFamily="18" charset="0"/>
                <a:cs typeface="Times New Roman" panose="02020603050405020304" pitchFamily="18" charset="0"/>
              </a:rPr>
              <a:t>fuente: </a:t>
            </a:r>
            <a:r>
              <a:rPr lang="es-CL" sz="1050" b="1" dirty="0">
                <a:latin typeface="Bookman Old Style" panose="02050604050505020204" pitchFamily="18" charset="0"/>
                <a:ea typeface="Times New Roman" panose="02020603050405020304" pitchFamily="18" charset="0"/>
                <a:cs typeface="Times New Roman" panose="02020603050405020304" pitchFamily="18" charset="0"/>
              </a:rPr>
              <a:t>Elaboración propia</a:t>
            </a:r>
          </a:p>
        </p:txBody>
      </p:sp>
    </p:spTree>
    <p:extLst>
      <p:ext uri="{BB962C8B-B14F-4D97-AF65-F5344CB8AC3E}">
        <p14:creationId xmlns:p14="http://schemas.microsoft.com/office/powerpoint/2010/main" val="252937608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96353" y="1187582"/>
            <a:ext cx="3634328" cy="369332"/>
          </a:xfrm>
          <a:prstGeom prst="rect">
            <a:avLst/>
          </a:prstGeom>
        </p:spPr>
        <p:txBody>
          <a:bodyPr wrap="none">
            <a:spAutoFit/>
          </a:bodyPr>
          <a:lstStyle/>
          <a:p>
            <a:r>
              <a:rPr lang="es-ES" b="1" dirty="0">
                <a:solidFill>
                  <a:srgbClr val="000000"/>
                </a:solidFill>
                <a:latin typeface="Bookman Old Style" panose="02050604050505020204" pitchFamily="18" charset="0"/>
                <a:ea typeface="Times New Roman" panose="02020603050405020304" pitchFamily="18" charset="0"/>
                <a:cs typeface="Times New Roman" panose="02020603050405020304" pitchFamily="18" charset="0"/>
              </a:rPr>
              <a:t>Grupo 3 Área de Producción </a:t>
            </a:r>
            <a:endParaRPr lang="es-CL" dirty="0">
              <a:latin typeface="Bookman Old Style" panose="02050604050505020204" pitchFamily="18" charset="0"/>
              <a:ea typeface="Times New Roman" panose="02020603050405020304" pitchFamily="18" charset="0"/>
              <a:cs typeface="Times New Roman" panose="02020603050405020304" pitchFamily="18" charset="0"/>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6353" y="1760935"/>
            <a:ext cx="3750594" cy="3540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ángulo 2"/>
          <p:cNvSpPr/>
          <p:nvPr/>
        </p:nvSpPr>
        <p:spPr>
          <a:xfrm>
            <a:off x="4586348" y="1187582"/>
            <a:ext cx="3704860" cy="369332"/>
          </a:xfrm>
          <a:prstGeom prst="rect">
            <a:avLst/>
          </a:prstGeom>
        </p:spPr>
        <p:txBody>
          <a:bodyPr wrap="none">
            <a:spAutoFit/>
          </a:bodyPr>
          <a:lstStyle/>
          <a:p>
            <a:r>
              <a:rPr lang="es-ES" b="1" dirty="0">
                <a:solidFill>
                  <a:srgbClr val="000000"/>
                </a:solidFill>
                <a:latin typeface="Bookman Old Style" panose="02050604050505020204" pitchFamily="18" charset="0"/>
                <a:ea typeface="Times New Roman" panose="02020603050405020304" pitchFamily="18" charset="0"/>
                <a:cs typeface="Times New Roman" panose="02020603050405020304" pitchFamily="18" charset="0"/>
              </a:rPr>
              <a:t>Grupo 4: Área de Mantención</a:t>
            </a:r>
            <a:endParaRPr lang="es-CL" dirty="0"/>
          </a:p>
        </p:txBody>
      </p:sp>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00875" y="1760935"/>
            <a:ext cx="3800475" cy="3587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ángulo 6"/>
          <p:cNvSpPr/>
          <p:nvPr/>
        </p:nvSpPr>
        <p:spPr>
          <a:xfrm>
            <a:off x="-71126" y="5239360"/>
            <a:ext cx="4572000" cy="738664"/>
          </a:xfrm>
          <a:prstGeom prst="rect">
            <a:avLst/>
          </a:prstGeom>
        </p:spPr>
        <p:txBody>
          <a:bodyPr>
            <a:spAutoFit/>
          </a:bodyPr>
          <a:lstStyle/>
          <a:p>
            <a:pPr algn="ctr"/>
            <a:r>
              <a:rPr lang="es-ES" sz="1050" b="1" dirty="0">
                <a:latin typeface="Bookman Old Style" panose="02050604050505020204" pitchFamily="18" charset="0"/>
                <a:ea typeface="Times New Roman" panose="02020603050405020304" pitchFamily="18" charset="0"/>
                <a:cs typeface="Times New Roman" panose="02020603050405020304" pitchFamily="18" charset="0"/>
              </a:rPr>
              <a:t> </a:t>
            </a:r>
            <a:endParaRPr lang="es-CL" sz="1050" b="1" dirty="0">
              <a:latin typeface="Bookman Old Style" panose="02050604050505020204" pitchFamily="18" charset="0"/>
              <a:ea typeface="Times New Roman" panose="02020603050405020304" pitchFamily="18" charset="0"/>
              <a:cs typeface="Times New Roman" panose="02020603050405020304" pitchFamily="18" charset="0"/>
            </a:endParaRPr>
          </a:p>
          <a:p>
            <a:pPr algn="ctr"/>
            <a:r>
              <a:rPr lang="es-ES" sz="1050" b="1" dirty="0">
                <a:latin typeface="Bookman Old Style" panose="02050604050505020204" pitchFamily="18" charset="0"/>
                <a:ea typeface="Times New Roman" panose="02020603050405020304" pitchFamily="18" charset="0"/>
                <a:cs typeface="Times New Roman" panose="02020603050405020304" pitchFamily="18" charset="0"/>
              </a:rPr>
              <a:t>Figura Nº IV.5. Resultado Encuestas ISTAS 21, Empresas Lipigas Concón S.A.</a:t>
            </a:r>
          </a:p>
          <a:p>
            <a:pPr algn="ctr"/>
            <a:r>
              <a:rPr lang="es-ES" sz="1050" b="1" dirty="0">
                <a:latin typeface="Bookman Old Style" panose="02050604050505020204" pitchFamily="18" charset="0"/>
                <a:ea typeface="Times New Roman" panose="02020603050405020304" pitchFamily="18" charset="0"/>
                <a:cs typeface="Times New Roman" panose="02020603050405020304" pitchFamily="18" charset="0"/>
              </a:rPr>
              <a:t> fuente: </a:t>
            </a:r>
            <a:r>
              <a:rPr lang="es-CL" sz="1050" b="1" dirty="0">
                <a:latin typeface="Bookman Old Style" panose="02050604050505020204" pitchFamily="18" charset="0"/>
                <a:ea typeface="Times New Roman" panose="02020603050405020304" pitchFamily="18" charset="0"/>
                <a:cs typeface="Times New Roman" panose="02020603050405020304" pitchFamily="18" charset="0"/>
              </a:rPr>
              <a:t>Elaboración propia</a:t>
            </a:r>
          </a:p>
        </p:txBody>
      </p:sp>
      <p:sp>
        <p:nvSpPr>
          <p:cNvPr id="5" name="Rectángulo 4"/>
          <p:cNvSpPr/>
          <p:nvPr/>
        </p:nvSpPr>
        <p:spPr>
          <a:xfrm>
            <a:off x="4283968" y="5300970"/>
            <a:ext cx="4572000" cy="704039"/>
          </a:xfrm>
          <a:prstGeom prst="rect">
            <a:avLst/>
          </a:prstGeom>
        </p:spPr>
        <p:txBody>
          <a:bodyPr>
            <a:spAutoFit/>
          </a:bodyPr>
          <a:lstStyle/>
          <a:p>
            <a:pPr algn="ctr"/>
            <a:r>
              <a:rPr lang="es-ES" sz="825" b="1" dirty="0">
                <a:latin typeface="Bookman Old Style" panose="02050604050505020204" pitchFamily="18" charset="0"/>
                <a:ea typeface="Times New Roman" panose="02020603050405020304" pitchFamily="18" charset="0"/>
                <a:cs typeface="Times New Roman" panose="02020603050405020304" pitchFamily="18" charset="0"/>
              </a:rPr>
              <a:t> </a:t>
            </a:r>
            <a:endParaRPr lang="es-CL" sz="825" b="1" dirty="0">
              <a:latin typeface="Bookman Old Style" panose="02050604050505020204" pitchFamily="18" charset="0"/>
              <a:ea typeface="Times New Roman" panose="02020603050405020304" pitchFamily="18" charset="0"/>
              <a:cs typeface="Times New Roman" panose="02020603050405020304" pitchFamily="18" charset="0"/>
            </a:endParaRPr>
          </a:p>
          <a:p>
            <a:pPr algn="ctr"/>
            <a:r>
              <a:rPr lang="es-ES" sz="1050" b="1" dirty="0">
                <a:latin typeface="Bookman Old Style" panose="02050604050505020204" pitchFamily="18" charset="0"/>
                <a:ea typeface="Times New Roman" panose="02020603050405020304" pitchFamily="18" charset="0"/>
                <a:cs typeface="Times New Roman" panose="02020603050405020304" pitchFamily="18" charset="0"/>
              </a:rPr>
              <a:t>Figura Nº IV.6. Resultado Encuestas ISTAS 21, Empresas Lipigas Concón S.A.</a:t>
            </a:r>
          </a:p>
          <a:p>
            <a:pPr algn="ctr"/>
            <a:r>
              <a:rPr lang="es-ES" sz="1050" b="1" dirty="0">
                <a:latin typeface="Bookman Old Style" panose="02050604050505020204" pitchFamily="18" charset="0"/>
                <a:ea typeface="Times New Roman" panose="02020603050405020304" pitchFamily="18" charset="0"/>
                <a:cs typeface="Times New Roman" panose="02020603050405020304" pitchFamily="18" charset="0"/>
              </a:rPr>
              <a:t> fuente: </a:t>
            </a:r>
            <a:r>
              <a:rPr lang="es-CL" sz="1050" b="1" dirty="0">
                <a:latin typeface="Bookman Old Style" panose="02050604050505020204" pitchFamily="18" charset="0"/>
                <a:ea typeface="Times New Roman" panose="02020603050405020304" pitchFamily="18" charset="0"/>
                <a:cs typeface="Times New Roman" panose="02020603050405020304" pitchFamily="18" charset="0"/>
              </a:rPr>
              <a:t>Elaboración propia</a:t>
            </a:r>
          </a:p>
        </p:txBody>
      </p:sp>
    </p:spTree>
    <p:extLst>
      <p:ext uri="{BB962C8B-B14F-4D97-AF65-F5344CB8AC3E}">
        <p14:creationId xmlns:p14="http://schemas.microsoft.com/office/powerpoint/2010/main" val="271667940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23528" y="1556792"/>
            <a:ext cx="8496944" cy="3970318"/>
          </a:xfrm>
          <a:prstGeom prst="rect">
            <a:avLst/>
          </a:prstGeom>
        </p:spPr>
        <p:txBody>
          <a:bodyPr wrap="square">
            <a:spAutoFit/>
          </a:bodyPr>
          <a:lstStyle/>
          <a:p>
            <a:pPr marL="214313" indent="-214313" algn="just">
              <a:buFont typeface="Arial" panose="020B0604020202020204" pitchFamily="34" charset="0"/>
              <a:buChar char="•"/>
            </a:pPr>
            <a:r>
              <a:rPr lang="es-CL" dirty="0">
                <a:latin typeface="Bookman Old Style" panose="02050604050505020204" pitchFamily="18" charset="0"/>
              </a:rPr>
              <a:t>Los resultados del Cuestionario breve ISTAS 21 indican que sí existen riesgos psicosociales. </a:t>
            </a:r>
          </a:p>
          <a:p>
            <a:pPr marL="214313" lvl="0" indent="-214313" algn="just">
              <a:buFont typeface="Arial" panose="020B0604020202020204" pitchFamily="34" charset="0"/>
              <a:buChar char="•"/>
            </a:pPr>
            <a:endParaRPr lang="es-CL" dirty="0">
              <a:solidFill>
                <a:prstClr val="black"/>
              </a:solidFill>
              <a:latin typeface="Bookman Old Style" panose="02050604050505020204" pitchFamily="18" charset="0"/>
            </a:endParaRPr>
          </a:p>
          <a:p>
            <a:pPr marL="214313" lvl="0" indent="-214313" algn="just">
              <a:buFont typeface="Arial" panose="020B0604020202020204" pitchFamily="34" charset="0"/>
              <a:buChar char="•"/>
            </a:pPr>
            <a:r>
              <a:rPr lang="es-CL" dirty="0">
                <a:solidFill>
                  <a:prstClr val="black"/>
                </a:solidFill>
                <a:latin typeface="Bookman Old Style" panose="02050604050505020204" pitchFamily="18" charset="0"/>
              </a:rPr>
              <a:t>Se encontraron dos dimensiones con alto nivel de riesgo, dejando Al área de producción, dentro de la categoría </a:t>
            </a:r>
            <a:r>
              <a:rPr lang="es-CL" b="1" dirty="0">
                <a:solidFill>
                  <a:prstClr val="black"/>
                </a:solidFill>
                <a:latin typeface="Bookman Old Style" panose="02050604050505020204" pitchFamily="18" charset="0"/>
              </a:rPr>
              <a:t>RIESGO ALTO/NIVEL 1</a:t>
            </a:r>
            <a:r>
              <a:rPr lang="es-CL" dirty="0">
                <a:solidFill>
                  <a:prstClr val="black"/>
                </a:solidFill>
                <a:latin typeface="Bookman Old Style" panose="02050604050505020204" pitchFamily="18" charset="0"/>
              </a:rPr>
              <a:t>, donde la organización tiene 3 meses para implementar las medidas correctivas en el área, y se vuelve a evaluar la presencia de riesgos psicosociales con Cuestionario breve ISTAS 21 en 6 meses después de ejecutar las acciones correctivas.</a:t>
            </a:r>
          </a:p>
          <a:p>
            <a:pPr lvl="0" algn="just"/>
            <a:r>
              <a:rPr lang="es-ES" dirty="0">
                <a:solidFill>
                  <a:prstClr val="black"/>
                </a:solidFill>
                <a:latin typeface="Bookman Old Style" panose="02050604050505020204" pitchFamily="18" charset="0"/>
              </a:rPr>
              <a:t> </a:t>
            </a:r>
            <a:endParaRPr lang="es-CL" dirty="0">
              <a:solidFill>
                <a:prstClr val="black"/>
              </a:solidFill>
              <a:latin typeface="Bookman Old Style" panose="02050604050505020204" pitchFamily="18" charset="0"/>
            </a:endParaRPr>
          </a:p>
          <a:p>
            <a:pPr marL="214313" lvl="0" indent="-214313" algn="just">
              <a:buFont typeface="Arial" panose="020B0604020202020204" pitchFamily="34" charset="0"/>
              <a:buChar char="•"/>
            </a:pPr>
            <a:r>
              <a:rPr lang="es-ES" dirty="0">
                <a:solidFill>
                  <a:prstClr val="black"/>
                </a:solidFill>
                <a:latin typeface="Bookman Old Style" panose="02050604050505020204" pitchFamily="18" charset="0"/>
              </a:rPr>
              <a:t>Si las medidas correctivas implementadas no logran reducir o eliminar el nivel de riesgo y se requiere de intervenciones locales o completas, el empleador debe comunicarse con su organismo administrador con el fin de que se incorpore al Programa de Vigilancia.</a:t>
            </a:r>
            <a:endParaRPr lang="es-CL" dirty="0">
              <a:solidFill>
                <a:prstClr val="black"/>
              </a:solidFill>
              <a:latin typeface="Bookman Old Style" panose="02050604050505020204" pitchFamily="18" charset="0"/>
            </a:endParaRPr>
          </a:p>
        </p:txBody>
      </p:sp>
    </p:spTree>
    <p:extLst>
      <p:ext uri="{BB962C8B-B14F-4D97-AF65-F5344CB8AC3E}">
        <p14:creationId xmlns:p14="http://schemas.microsoft.com/office/powerpoint/2010/main" val="165031869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p:cNvSpPr txBox="1"/>
          <p:nvPr/>
        </p:nvSpPr>
        <p:spPr>
          <a:xfrm>
            <a:off x="179512" y="908720"/>
            <a:ext cx="7416824" cy="1131079"/>
          </a:xfrm>
          <a:prstGeom prst="rect">
            <a:avLst/>
          </a:prstGeom>
          <a:noFill/>
        </p:spPr>
        <p:txBody>
          <a:bodyPr wrap="square" rtlCol="0">
            <a:spAutoFit/>
          </a:bodyPr>
          <a:lstStyle/>
          <a:p>
            <a:pPr algn="just"/>
            <a:r>
              <a:rPr lang="es-ES" dirty="0">
                <a:latin typeface="Bookman Old Style" panose="02050604050505020204" pitchFamily="18" charset="0"/>
              </a:rPr>
              <a:t>A continuación, se presenta un plan acotado a la realidad de Empresas Lipigas S.A., con medidas enfocadas a controlar y prevenir los riesgos psicosociales:</a:t>
            </a:r>
            <a:endParaRPr lang="es-CL" dirty="0">
              <a:latin typeface="Bookman Old Style" panose="02050604050505020204" pitchFamily="18" charset="0"/>
            </a:endParaRPr>
          </a:p>
          <a:p>
            <a:endParaRPr lang="es-CL" sz="1350" dirty="0"/>
          </a:p>
        </p:txBody>
      </p:sp>
      <p:graphicFrame>
        <p:nvGraphicFramePr>
          <p:cNvPr id="4" name="Tabla 3"/>
          <p:cNvGraphicFramePr>
            <a:graphicFrameLocks noGrp="1"/>
          </p:cNvGraphicFramePr>
          <p:nvPr>
            <p:extLst>
              <p:ext uri="{D42A27DB-BD31-4B8C-83A1-F6EECF244321}">
                <p14:modId xmlns:p14="http://schemas.microsoft.com/office/powerpoint/2010/main" val="543974171"/>
              </p:ext>
            </p:extLst>
          </p:nvPr>
        </p:nvGraphicFramePr>
        <p:xfrm>
          <a:off x="156946" y="1844824"/>
          <a:ext cx="8830108" cy="792088"/>
        </p:xfrm>
        <a:graphic>
          <a:graphicData uri="http://schemas.openxmlformats.org/drawingml/2006/table">
            <a:tbl>
              <a:tblPr firstRow="1" firstCol="1" bandRow="1">
                <a:tableStyleId>{72833802-FEF1-4C79-8D5D-14CF1EAF98D9}</a:tableStyleId>
              </a:tblPr>
              <a:tblGrid>
                <a:gridCol w="2830878">
                  <a:extLst>
                    <a:ext uri="{9D8B030D-6E8A-4147-A177-3AD203B41FA5}">
                      <a16:colId xmlns:a16="http://schemas.microsoft.com/office/drawing/2014/main" val="1813619798"/>
                    </a:ext>
                  </a:extLst>
                </a:gridCol>
                <a:gridCol w="2952328">
                  <a:extLst>
                    <a:ext uri="{9D8B030D-6E8A-4147-A177-3AD203B41FA5}">
                      <a16:colId xmlns:a16="http://schemas.microsoft.com/office/drawing/2014/main" val="1057896160"/>
                    </a:ext>
                  </a:extLst>
                </a:gridCol>
                <a:gridCol w="1841772">
                  <a:extLst>
                    <a:ext uri="{9D8B030D-6E8A-4147-A177-3AD203B41FA5}">
                      <a16:colId xmlns:a16="http://schemas.microsoft.com/office/drawing/2014/main" val="3663463162"/>
                    </a:ext>
                  </a:extLst>
                </a:gridCol>
                <a:gridCol w="1105504">
                  <a:extLst>
                    <a:ext uri="{9D8B030D-6E8A-4147-A177-3AD203B41FA5}">
                      <a16:colId xmlns:a16="http://schemas.microsoft.com/office/drawing/2014/main" val="3410187612"/>
                    </a:ext>
                  </a:extLst>
                </a:gridCol>
                <a:gridCol w="99626">
                  <a:extLst>
                    <a:ext uri="{9D8B030D-6E8A-4147-A177-3AD203B41FA5}">
                      <a16:colId xmlns:a16="http://schemas.microsoft.com/office/drawing/2014/main" val="2355583623"/>
                    </a:ext>
                  </a:extLst>
                </a:gridCol>
              </a:tblGrid>
              <a:tr h="792088">
                <a:tc>
                  <a:txBody>
                    <a:bodyPr/>
                    <a:lstStyle/>
                    <a:p>
                      <a:pPr algn="ctr">
                        <a:lnSpc>
                          <a:spcPct val="150000"/>
                        </a:lnSpc>
                        <a:spcAft>
                          <a:spcPts val="0"/>
                        </a:spcAft>
                      </a:pPr>
                      <a:r>
                        <a:rPr lang="es-ES" sz="1200" dirty="0">
                          <a:effectLst/>
                        </a:rPr>
                        <a:t>Actividad</a:t>
                      </a:r>
                      <a:endParaRPr lang="es-CL" sz="1200" dirty="0">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29096" marR="29096" marT="0" marB="0"/>
                </a:tc>
                <a:tc>
                  <a:txBody>
                    <a:bodyPr/>
                    <a:lstStyle/>
                    <a:p>
                      <a:pPr algn="ctr">
                        <a:lnSpc>
                          <a:spcPct val="150000"/>
                        </a:lnSpc>
                        <a:spcAft>
                          <a:spcPts val="0"/>
                        </a:spcAft>
                      </a:pPr>
                      <a:r>
                        <a:rPr lang="es-ES" sz="1200" dirty="0">
                          <a:effectLst/>
                        </a:rPr>
                        <a:t>Descripción de Acciones</a:t>
                      </a:r>
                      <a:endParaRPr lang="es-CL" sz="1200" dirty="0">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29096" marR="29096" marT="0" marB="0"/>
                </a:tc>
                <a:tc>
                  <a:txBody>
                    <a:bodyPr/>
                    <a:lstStyle/>
                    <a:p>
                      <a:pPr algn="ctr">
                        <a:lnSpc>
                          <a:spcPct val="150000"/>
                        </a:lnSpc>
                        <a:spcAft>
                          <a:spcPts val="0"/>
                        </a:spcAft>
                      </a:pPr>
                      <a:r>
                        <a:rPr lang="es-ES" sz="1200" dirty="0">
                          <a:effectLst/>
                        </a:rPr>
                        <a:t>Responsable</a:t>
                      </a:r>
                      <a:endParaRPr lang="es-CL" sz="1200" dirty="0">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29096" marR="29096" marT="0" marB="0"/>
                </a:tc>
                <a:tc>
                  <a:txBody>
                    <a:bodyPr/>
                    <a:lstStyle/>
                    <a:p>
                      <a:pPr algn="ctr">
                        <a:lnSpc>
                          <a:spcPct val="150000"/>
                        </a:lnSpc>
                        <a:spcAft>
                          <a:spcPts val="0"/>
                        </a:spcAft>
                      </a:pPr>
                      <a:r>
                        <a:rPr lang="es-ES" sz="1200" dirty="0">
                          <a:effectLst/>
                        </a:rPr>
                        <a:t>Plazo de cumplimiento</a:t>
                      </a:r>
                      <a:endParaRPr lang="es-CL" sz="1200" dirty="0">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29096" marR="29096" marT="0" marB="0"/>
                </a:tc>
                <a:tc>
                  <a:txBody>
                    <a:bodyPr/>
                    <a:lstStyle/>
                    <a:p>
                      <a:pPr algn="ctr">
                        <a:lnSpc>
                          <a:spcPct val="150000"/>
                        </a:lnSpc>
                        <a:spcAft>
                          <a:spcPts val="0"/>
                        </a:spcAft>
                      </a:pPr>
                      <a:endParaRPr lang="es-CL" sz="1200" dirty="0">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29096" marR="29096" marT="0" marB="0"/>
                </a:tc>
                <a:extLst>
                  <a:ext uri="{0D108BD9-81ED-4DB2-BD59-A6C34878D82A}">
                    <a16:rowId xmlns:a16="http://schemas.microsoft.com/office/drawing/2014/main" val="3650447632"/>
                  </a:ext>
                </a:extLst>
              </a:tr>
            </a:tbl>
          </a:graphicData>
        </a:graphic>
      </p:graphicFrame>
      <p:graphicFrame>
        <p:nvGraphicFramePr>
          <p:cNvPr id="5" name="Tabla 4"/>
          <p:cNvGraphicFramePr>
            <a:graphicFrameLocks noGrp="1"/>
          </p:cNvGraphicFramePr>
          <p:nvPr>
            <p:extLst>
              <p:ext uri="{D42A27DB-BD31-4B8C-83A1-F6EECF244321}">
                <p14:modId xmlns:p14="http://schemas.microsoft.com/office/powerpoint/2010/main" val="1076513892"/>
              </p:ext>
            </p:extLst>
          </p:nvPr>
        </p:nvGraphicFramePr>
        <p:xfrm>
          <a:off x="179512" y="2708920"/>
          <a:ext cx="8784976" cy="2194560"/>
        </p:xfrm>
        <a:graphic>
          <a:graphicData uri="http://schemas.openxmlformats.org/drawingml/2006/table">
            <a:tbl>
              <a:tblPr firstRow="1" firstCol="1" bandRow="1">
                <a:tableStyleId>{5DA37D80-6434-44D0-A028-1B22A696006F}</a:tableStyleId>
              </a:tblPr>
              <a:tblGrid>
                <a:gridCol w="2808312">
                  <a:extLst>
                    <a:ext uri="{9D8B030D-6E8A-4147-A177-3AD203B41FA5}">
                      <a16:colId xmlns:a16="http://schemas.microsoft.com/office/drawing/2014/main" val="4220226704"/>
                    </a:ext>
                  </a:extLst>
                </a:gridCol>
                <a:gridCol w="2952328">
                  <a:extLst>
                    <a:ext uri="{9D8B030D-6E8A-4147-A177-3AD203B41FA5}">
                      <a16:colId xmlns:a16="http://schemas.microsoft.com/office/drawing/2014/main" val="3814181175"/>
                    </a:ext>
                  </a:extLst>
                </a:gridCol>
                <a:gridCol w="1800200">
                  <a:extLst>
                    <a:ext uri="{9D8B030D-6E8A-4147-A177-3AD203B41FA5}">
                      <a16:colId xmlns:a16="http://schemas.microsoft.com/office/drawing/2014/main" val="3525622915"/>
                    </a:ext>
                  </a:extLst>
                </a:gridCol>
                <a:gridCol w="1224136">
                  <a:extLst>
                    <a:ext uri="{9D8B030D-6E8A-4147-A177-3AD203B41FA5}">
                      <a16:colId xmlns:a16="http://schemas.microsoft.com/office/drawing/2014/main" val="2017073428"/>
                    </a:ext>
                  </a:extLst>
                </a:gridCol>
              </a:tblGrid>
              <a:tr h="1080135">
                <a:tc>
                  <a:txBody>
                    <a:bodyPr/>
                    <a:lstStyle/>
                    <a:p>
                      <a:pPr algn="l">
                        <a:lnSpc>
                          <a:spcPct val="100000"/>
                        </a:lnSpc>
                        <a:spcAft>
                          <a:spcPts val="0"/>
                        </a:spcAft>
                      </a:pPr>
                      <a:endParaRPr lang="es-ES" sz="1600" b="0" dirty="0">
                        <a:effectLst/>
                        <a:latin typeface="Bookman Old Style" panose="02050604050505020204" pitchFamily="18" charset="0"/>
                      </a:endParaRPr>
                    </a:p>
                    <a:p>
                      <a:pPr algn="l">
                        <a:lnSpc>
                          <a:spcPct val="100000"/>
                        </a:lnSpc>
                        <a:spcAft>
                          <a:spcPts val="0"/>
                        </a:spcAft>
                      </a:pPr>
                      <a:r>
                        <a:rPr lang="es-ES" sz="1600" b="0" dirty="0">
                          <a:effectLst/>
                          <a:latin typeface="Bookman Old Style" panose="02050604050505020204" pitchFamily="18" charset="0"/>
                        </a:rPr>
                        <a:t>Proponer un sistema de rotación donde los operarios del área de producción (área critica de la empresa) trabajen en los diferentes puestos, debido a las características del trabajo.</a:t>
                      </a:r>
                      <a:endParaRPr lang="es-CL" sz="1600" b="0" dirty="0">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20937" marR="20937" marT="0" marB="0"/>
                </a:tc>
                <a:tc>
                  <a:txBody>
                    <a:bodyPr/>
                    <a:lstStyle/>
                    <a:p>
                      <a:pPr algn="l">
                        <a:lnSpc>
                          <a:spcPct val="100000"/>
                        </a:lnSpc>
                        <a:spcAft>
                          <a:spcPts val="0"/>
                        </a:spcAft>
                      </a:pPr>
                      <a:endParaRPr lang="es-ES" sz="1600" b="0" dirty="0">
                        <a:effectLst/>
                        <a:latin typeface="Bookman Old Style" panose="02050604050505020204" pitchFamily="18" charset="0"/>
                      </a:endParaRPr>
                    </a:p>
                    <a:p>
                      <a:pPr algn="l">
                        <a:lnSpc>
                          <a:spcPct val="100000"/>
                        </a:lnSpc>
                        <a:spcAft>
                          <a:spcPts val="0"/>
                        </a:spcAft>
                      </a:pPr>
                      <a:r>
                        <a:rPr lang="es-ES" sz="1600" b="0" dirty="0">
                          <a:effectLst/>
                          <a:latin typeface="Bookman Old Style" panose="02050604050505020204" pitchFamily="18" charset="0"/>
                        </a:rPr>
                        <a:t>El área de producción se someterá a las actividades de rotación de personal para minimizar la carga laboral diaria.</a:t>
                      </a:r>
                      <a:endParaRPr lang="es-CL" sz="1600" b="0" dirty="0">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20937" marR="20937" marT="0" marB="0"/>
                </a:tc>
                <a:tc>
                  <a:txBody>
                    <a:bodyPr/>
                    <a:lstStyle/>
                    <a:p>
                      <a:pPr algn="ctr">
                        <a:lnSpc>
                          <a:spcPct val="100000"/>
                        </a:lnSpc>
                        <a:spcAft>
                          <a:spcPts val="0"/>
                        </a:spcAft>
                      </a:pPr>
                      <a:endParaRPr lang="es-ES" sz="1600" b="0" dirty="0">
                        <a:effectLst/>
                        <a:latin typeface="Bookman Old Style" panose="02050604050505020204" pitchFamily="18" charset="0"/>
                      </a:endParaRPr>
                    </a:p>
                    <a:p>
                      <a:pPr algn="ctr">
                        <a:lnSpc>
                          <a:spcPct val="100000"/>
                        </a:lnSpc>
                        <a:spcAft>
                          <a:spcPts val="0"/>
                        </a:spcAft>
                      </a:pPr>
                      <a:r>
                        <a:rPr lang="es-ES" sz="1600" b="0" dirty="0">
                          <a:effectLst/>
                          <a:latin typeface="Bookman Old Style" panose="02050604050505020204" pitchFamily="18" charset="0"/>
                        </a:rPr>
                        <a:t>Encargado o jefe área de Producción </a:t>
                      </a:r>
                      <a:endParaRPr lang="es-CL" sz="1600" b="0" dirty="0">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20937" marR="20937" marT="0" marB="0"/>
                </a:tc>
                <a:tc>
                  <a:txBody>
                    <a:bodyPr/>
                    <a:lstStyle/>
                    <a:p>
                      <a:pPr algn="ctr">
                        <a:lnSpc>
                          <a:spcPct val="100000"/>
                        </a:lnSpc>
                        <a:spcAft>
                          <a:spcPts val="0"/>
                        </a:spcAft>
                      </a:pPr>
                      <a:r>
                        <a:rPr lang="es-ES" sz="1600" b="0" dirty="0">
                          <a:effectLst/>
                          <a:latin typeface="Bookman Old Style" panose="02050604050505020204" pitchFamily="18" charset="0"/>
                        </a:rPr>
                        <a:t> </a:t>
                      </a:r>
                      <a:endParaRPr lang="es-CL" sz="1600" b="0" dirty="0">
                        <a:effectLst/>
                        <a:latin typeface="Bookman Old Style" panose="02050604050505020204" pitchFamily="18" charset="0"/>
                      </a:endParaRPr>
                    </a:p>
                    <a:p>
                      <a:pPr algn="ctr">
                        <a:lnSpc>
                          <a:spcPct val="100000"/>
                        </a:lnSpc>
                        <a:spcAft>
                          <a:spcPts val="0"/>
                        </a:spcAft>
                      </a:pPr>
                      <a:r>
                        <a:rPr lang="es-ES" sz="1600" b="0" dirty="0">
                          <a:effectLst/>
                          <a:latin typeface="Bookman Old Style" panose="02050604050505020204" pitchFamily="18" charset="0"/>
                        </a:rPr>
                        <a:t>4 semanas</a:t>
                      </a:r>
                      <a:endParaRPr lang="es-CL" sz="1600" b="0" dirty="0">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20937" marR="20937" marT="0" marB="0"/>
                </a:tc>
                <a:extLst>
                  <a:ext uri="{0D108BD9-81ED-4DB2-BD59-A6C34878D82A}">
                    <a16:rowId xmlns:a16="http://schemas.microsoft.com/office/drawing/2014/main" val="3599282986"/>
                  </a:ext>
                </a:extLst>
              </a:tr>
            </a:tbl>
          </a:graphicData>
        </a:graphic>
      </p:graphicFrame>
    </p:spTree>
    <p:extLst>
      <p:ext uri="{BB962C8B-B14F-4D97-AF65-F5344CB8AC3E}">
        <p14:creationId xmlns:p14="http://schemas.microsoft.com/office/powerpoint/2010/main" val="226684974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a 2"/>
          <p:cNvGraphicFramePr>
            <a:graphicFrameLocks noGrp="1"/>
          </p:cNvGraphicFramePr>
          <p:nvPr>
            <p:extLst>
              <p:ext uri="{D42A27DB-BD31-4B8C-83A1-F6EECF244321}">
                <p14:modId xmlns:p14="http://schemas.microsoft.com/office/powerpoint/2010/main" val="3817379052"/>
              </p:ext>
            </p:extLst>
          </p:nvPr>
        </p:nvGraphicFramePr>
        <p:xfrm>
          <a:off x="179512" y="2204864"/>
          <a:ext cx="8875240" cy="3312368"/>
        </p:xfrm>
        <a:graphic>
          <a:graphicData uri="http://schemas.openxmlformats.org/drawingml/2006/table">
            <a:tbl>
              <a:tblPr firstRow="1" firstCol="1" bandRow="1">
                <a:tableStyleId>{5DA37D80-6434-44D0-A028-1B22A696006F}</a:tableStyleId>
              </a:tblPr>
              <a:tblGrid>
                <a:gridCol w="1971363">
                  <a:extLst>
                    <a:ext uri="{9D8B030D-6E8A-4147-A177-3AD203B41FA5}">
                      <a16:colId xmlns:a16="http://schemas.microsoft.com/office/drawing/2014/main" val="1858566833"/>
                    </a:ext>
                  </a:extLst>
                </a:gridCol>
                <a:gridCol w="3429237">
                  <a:extLst>
                    <a:ext uri="{9D8B030D-6E8A-4147-A177-3AD203B41FA5}">
                      <a16:colId xmlns:a16="http://schemas.microsoft.com/office/drawing/2014/main" val="2766236045"/>
                    </a:ext>
                  </a:extLst>
                </a:gridCol>
                <a:gridCol w="1152128">
                  <a:extLst>
                    <a:ext uri="{9D8B030D-6E8A-4147-A177-3AD203B41FA5}">
                      <a16:colId xmlns:a16="http://schemas.microsoft.com/office/drawing/2014/main" val="2376295870"/>
                    </a:ext>
                  </a:extLst>
                </a:gridCol>
                <a:gridCol w="1224136">
                  <a:extLst>
                    <a:ext uri="{9D8B030D-6E8A-4147-A177-3AD203B41FA5}">
                      <a16:colId xmlns:a16="http://schemas.microsoft.com/office/drawing/2014/main" val="1591999829"/>
                    </a:ext>
                  </a:extLst>
                </a:gridCol>
                <a:gridCol w="1098376">
                  <a:extLst>
                    <a:ext uri="{9D8B030D-6E8A-4147-A177-3AD203B41FA5}">
                      <a16:colId xmlns:a16="http://schemas.microsoft.com/office/drawing/2014/main" val="1774908960"/>
                    </a:ext>
                  </a:extLst>
                </a:gridCol>
              </a:tblGrid>
              <a:tr h="3312368">
                <a:tc>
                  <a:txBody>
                    <a:bodyPr/>
                    <a:lstStyle/>
                    <a:p>
                      <a:pPr algn="l">
                        <a:lnSpc>
                          <a:spcPct val="100000"/>
                        </a:lnSpc>
                        <a:spcAft>
                          <a:spcPts val="0"/>
                        </a:spcAft>
                      </a:pPr>
                      <a:endParaRPr lang="es-ES" sz="1600" b="0" dirty="0">
                        <a:effectLst/>
                        <a:latin typeface="Bookman Old Style" panose="02050604050505020204" pitchFamily="18" charset="0"/>
                      </a:endParaRPr>
                    </a:p>
                    <a:p>
                      <a:pPr algn="l">
                        <a:lnSpc>
                          <a:spcPct val="100000"/>
                        </a:lnSpc>
                        <a:spcAft>
                          <a:spcPts val="0"/>
                        </a:spcAft>
                      </a:pPr>
                      <a:r>
                        <a:rPr lang="es-ES" sz="1600" b="0" dirty="0">
                          <a:effectLst/>
                          <a:latin typeface="Bookman Old Style" panose="02050604050505020204" pitchFamily="18" charset="0"/>
                        </a:rPr>
                        <a:t>Crear instancias donde se puedan reunir los trabajadores con los jefes de área para analizar en conjunto el método de trabajo que se realiza.</a:t>
                      </a:r>
                      <a:endParaRPr lang="es-CL" sz="1600" b="0" dirty="0">
                        <a:effectLst/>
                        <a:latin typeface="Bookman Old Style" panose="02050604050505020204" pitchFamily="18" charset="0"/>
                      </a:endParaRPr>
                    </a:p>
                    <a:p>
                      <a:pPr algn="l">
                        <a:lnSpc>
                          <a:spcPct val="100000"/>
                        </a:lnSpc>
                        <a:spcAft>
                          <a:spcPts val="0"/>
                        </a:spcAft>
                      </a:pPr>
                      <a:r>
                        <a:rPr lang="es-ES" sz="1600" b="0" dirty="0">
                          <a:effectLst/>
                          <a:latin typeface="Bookman Old Style" panose="02050604050505020204" pitchFamily="18" charset="0"/>
                        </a:rPr>
                        <a:t> </a:t>
                      </a:r>
                      <a:endParaRPr lang="es-CL" sz="1600" b="0" dirty="0">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29096" marR="29096" marT="0" marB="0"/>
                </a:tc>
                <a:tc>
                  <a:txBody>
                    <a:bodyPr/>
                    <a:lstStyle/>
                    <a:p>
                      <a:pPr algn="ctr">
                        <a:lnSpc>
                          <a:spcPct val="100000"/>
                        </a:lnSpc>
                        <a:spcAft>
                          <a:spcPts val="0"/>
                        </a:spcAft>
                      </a:pPr>
                      <a:endParaRPr lang="es-ES" sz="1600" b="0" dirty="0">
                        <a:effectLst/>
                        <a:latin typeface="Bookman Old Style" panose="02050604050505020204" pitchFamily="18" charset="0"/>
                      </a:endParaRPr>
                    </a:p>
                    <a:p>
                      <a:pPr algn="l">
                        <a:lnSpc>
                          <a:spcPct val="100000"/>
                        </a:lnSpc>
                        <a:spcAft>
                          <a:spcPts val="0"/>
                        </a:spcAft>
                      </a:pPr>
                      <a:r>
                        <a:rPr lang="es-ES" sz="1600" b="0" dirty="0">
                          <a:effectLst/>
                          <a:latin typeface="Bookman Old Style" panose="02050604050505020204" pitchFamily="18" charset="0"/>
                        </a:rPr>
                        <a:t>Charla integral a todos los trabajadores para explicar el proceso al que se someterá la organización </a:t>
                      </a:r>
                      <a:endParaRPr lang="es-CL" sz="1600" b="0" dirty="0">
                        <a:effectLst/>
                        <a:latin typeface="Bookman Old Style" panose="02050604050505020204" pitchFamily="18" charset="0"/>
                      </a:endParaRPr>
                    </a:p>
                    <a:p>
                      <a:pPr algn="l">
                        <a:lnSpc>
                          <a:spcPct val="100000"/>
                        </a:lnSpc>
                        <a:spcAft>
                          <a:spcPts val="0"/>
                        </a:spcAft>
                      </a:pPr>
                      <a:r>
                        <a:rPr lang="es-ES" sz="1600" b="0" dirty="0">
                          <a:effectLst/>
                          <a:latin typeface="Bookman Old Style" panose="02050604050505020204" pitchFamily="18" charset="0"/>
                        </a:rPr>
                        <a:t> </a:t>
                      </a:r>
                      <a:endParaRPr lang="es-CL" sz="1600" b="0" dirty="0">
                        <a:effectLst/>
                        <a:latin typeface="Bookman Old Style" panose="02050604050505020204" pitchFamily="18" charset="0"/>
                      </a:endParaRPr>
                    </a:p>
                    <a:p>
                      <a:pPr algn="l">
                        <a:lnSpc>
                          <a:spcPct val="100000"/>
                        </a:lnSpc>
                        <a:spcAft>
                          <a:spcPts val="0"/>
                        </a:spcAft>
                      </a:pPr>
                      <a:r>
                        <a:rPr lang="es-ES" sz="1600" b="0" dirty="0">
                          <a:effectLst/>
                          <a:latin typeface="Bookman Old Style" panose="02050604050505020204" pitchFamily="18" charset="0"/>
                        </a:rPr>
                        <a:t>Reuniones semanales entre trabajadores de cada área con su encargado o jefe.</a:t>
                      </a:r>
                      <a:endParaRPr lang="es-CL" sz="1600" b="0" dirty="0">
                        <a:effectLst/>
                        <a:latin typeface="Bookman Old Style" panose="02050604050505020204" pitchFamily="18" charset="0"/>
                      </a:endParaRPr>
                    </a:p>
                    <a:p>
                      <a:pPr algn="ctr">
                        <a:lnSpc>
                          <a:spcPct val="100000"/>
                        </a:lnSpc>
                        <a:spcAft>
                          <a:spcPts val="0"/>
                        </a:spcAft>
                      </a:pPr>
                      <a:r>
                        <a:rPr lang="es-ES" sz="1600" b="0" dirty="0">
                          <a:effectLst/>
                          <a:latin typeface="Bookman Old Style" panose="02050604050505020204" pitchFamily="18" charset="0"/>
                        </a:rPr>
                        <a:t> </a:t>
                      </a:r>
                      <a:endParaRPr lang="es-CL" sz="1600" b="0" dirty="0">
                        <a:effectLst/>
                        <a:latin typeface="Bookman Old Style" panose="02050604050505020204" pitchFamily="18" charset="0"/>
                      </a:endParaRPr>
                    </a:p>
                    <a:p>
                      <a:pPr algn="ctr">
                        <a:lnSpc>
                          <a:spcPct val="100000"/>
                        </a:lnSpc>
                        <a:spcAft>
                          <a:spcPts val="0"/>
                        </a:spcAft>
                      </a:pPr>
                      <a:r>
                        <a:rPr lang="es-ES" sz="1600" b="0" dirty="0">
                          <a:effectLst/>
                          <a:latin typeface="Bookman Old Style" panose="02050604050505020204" pitchFamily="18" charset="0"/>
                        </a:rPr>
                        <a:t> </a:t>
                      </a:r>
                      <a:endParaRPr lang="es-CL" sz="1600" b="0" dirty="0">
                        <a:effectLst/>
                        <a:latin typeface="Bookman Old Style" panose="02050604050505020204" pitchFamily="18" charset="0"/>
                      </a:endParaRPr>
                    </a:p>
                    <a:p>
                      <a:pPr algn="ctr">
                        <a:lnSpc>
                          <a:spcPct val="100000"/>
                        </a:lnSpc>
                        <a:spcAft>
                          <a:spcPts val="0"/>
                        </a:spcAft>
                      </a:pPr>
                      <a:r>
                        <a:rPr lang="es-ES" sz="1600" b="0" dirty="0">
                          <a:effectLst/>
                          <a:latin typeface="Bookman Old Style" panose="02050604050505020204" pitchFamily="18" charset="0"/>
                        </a:rPr>
                        <a:t> </a:t>
                      </a:r>
                      <a:endParaRPr lang="es-CL" sz="1600" b="0" dirty="0">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29096" marR="29096" marT="0" marB="0"/>
                </a:tc>
                <a:tc>
                  <a:txBody>
                    <a:bodyPr/>
                    <a:lstStyle/>
                    <a:p>
                      <a:pPr algn="ctr">
                        <a:lnSpc>
                          <a:spcPct val="100000"/>
                        </a:lnSpc>
                        <a:spcAft>
                          <a:spcPts val="0"/>
                        </a:spcAft>
                      </a:pPr>
                      <a:r>
                        <a:rPr lang="es-ES" sz="1600" b="0" dirty="0">
                          <a:effectLst/>
                          <a:latin typeface="Bookman Old Style" panose="02050604050505020204" pitchFamily="18" charset="0"/>
                        </a:rPr>
                        <a:t> </a:t>
                      </a:r>
                    </a:p>
                    <a:p>
                      <a:pPr algn="ctr">
                        <a:lnSpc>
                          <a:spcPct val="100000"/>
                        </a:lnSpc>
                        <a:spcAft>
                          <a:spcPts val="0"/>
                        </a:spcAft>
                      </a:pPr>
                      <a:r>
                        <a:rPr lang="es-ES" sz="1600" b="0" dirty="0">
                          <a:effectLst/>
                          <a:latin typeface="Bookman Old Style" panose="02050604050505020204" pitchFamily="18" charset="0"/>
                        </a:rPr>
                        <a:t>Jefe</a:t>
                      </a:r>
                      <a:r>
                        <a:rPr lang="es-ES" sz="1600" b="0" baseline="0" dirty="0">
                          <a:effectLst/>
                          <a:latin typeface="Bookman Old Style" panose="02050604050505020204" pitchFamily="18" charset="0"/>
                        </a:rPr>
                        <a:t> de cada área </a:t>
                      </a:r>
                      <a:endParaRPr lang="es-CL" sz="1600" b="0" dirty="0">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29096" marR="29096" marT="0" marB="0"/>
                </a:tc>
                <a:tc>
                  <a:txBody>
                    <a:bodyPr/>
                    <a:lstStyle/>
                    <a:p>
                      <a:pPr algn="ctr">
                        <a:lnSpc>
                          <a:spcPct val="100000"/>
                        </a:lnSpc>
                        <a:spcAft>
                          <a:spcPts val="0"/>
                        </a:spcAft>
                      </a:pPr>
                      <a:endParaRPr lang="es-ES" sz="1600" b="0" dirty="0">
                        <a:effectLst/>
                        <a:latin typeface="Bookman Old Style" panose="02050604050505020204" pitchFamily="18" charset="0"/>
                      </a:endParaRPr>
                    </a:p>
                    <a:p>
                      <a:pPr algn="ctr">
                        <a:lnSpc>
                          <a:spcPct val="100000"/>
                        </a:lnSpc>
                        <a:spcAft>
                          <a:spcPts val="0"/>
                        </a:spcAft>
                      </a:pPr>
                      <a:r>
                        <a:rPr lang="es-ES" sz="1600" b="0" dirty="0">
                          <a:effectLst/>
                          <a:latin typeface="Bookman Old Style" panose="02050604050505020204" pitchFamily="18" charset="0"/>
                        </a:rPr>
                        <a:t>4 semanas</a:t>
                      </a:r>
                      <a:endParaRPr lang="es-CL" sz="1600" b="0" dirty="0">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29096" marR="29096" marT="0" marB="0"/>
                </a:tc>
                <a:tc>
                  <a:txBody>
                    <a:bodyPr/>
                    <a:lstStyle/>
                    <a:p>
                      <a:pPr algn="ctr">
                        <a:lnSpc>
                          <a:spcPct val="100000"/>
                        </a:lnSpc>
                        <a:spcAft>
                          <a:spcPts val="0"/>
                        </a:spcAft>
                      </a:pPr>
                      <a:r>
                        <a:rPr lang="es-ES" sz="1600" b="0" dirty="0">
                          <a:effectLst/>
                          <a:latin typeface="Bookman Old Style" panose="02050604050505020204" pitchFamily="18" charset="0"/>
                        </a:rPr>
                        <a:t> </a:t>
                      </a:r>
                    </a:p>
                    <a:p>
                      <a:pPr algn="ctr">
                        <a:lnSpc>
                          <a:spcPct val="100000"/>
                        </a:lnSpc>
                        <a:spcAft>
                          <a:spcPts val="0"/>
                        </a:spcAft>
                      </a:pPr>
                      <a:r>
                        <a:rPr lang="es-ES" sz="1600" b="0" dirty="0">
                          <a:effectLst/>
                          <a:latin typeface="Bookman Old Style" panose="02050604050505020204" pitchFamily="18" charset="0"/>
                        </a:rPr>
                        <a:t>semana 8</a:t>
                      </a:r>
                      <a:endParaRPr lang="es-CL" sz="1600" b="0" dirty="0">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29096" marR="29096" marT="0" marB="0"/>
                </a:tc>
                <a:extLst>
                  <a:ext uri="{0D108BD9-81ED-4DB2-BD59-A6C34878D82A}">
                    <a16:rowId xmlns:a16="http://schemas.microsoft.com/office/drawing/2014/main" val="2198023577"/>
                  </a:ext>
                </a:extLst>
              </a:tr>
            </a:tbl>
          </a:graphicData>
        </a:graphic>
      </p:graphicFrame>
      <p:graphicFrame>
        <p:nvGraphicFramePr>
          <p:cNvPr id="2" name="Tabla 1"/>
          <p:cNvGraphicFramePr>
            <a:graphicFrameLocks noGrp="1"/>
          </p:cNvGraphicFramePr>
          <p:nvPr>
            <p:extLst>
              <p:ext uri="{D42A27DB-BD31-4B8C-83A1-F6EECF244321}">
                <p14:modId xmlns:p14="http://schemas.microsoft.com/office/powerpoint/2010/main" val="2296633043"/>
              </p:ext>
            </p:extLst>
          </p:nvPr>
        </p:nvGraphicFramePr>
        <p:xfrm>
          <a:off x="198619" y="1340768"/>
          <a:ext cx="8875240" cy="792088"/>
        </p:xfrm>
        <a:graphic>
          <a:graphicData uri="http://schemas.openxmlformats.org/drawingml/2006/table">
            <a:tbl>
              <a:tblPr firstRow="1" firstCol="1" bandRow="1">
                <a:tableStyleId>{72833802-FEF1-4C79-8D5D-14CF1EAF98D9}</a:tableStyleId>
              </a:tblPr>
              <a:tblGrid>
                <a:gridCol w="1971363">
                  <a:extLst>
                    <a:ext uri="{9D8B030D-6E8A-4147-A177-3AD203B41FA5}">
                      <a16:colId xmlns:a16="http://schemas.microsoft.com/office/drawing/2014/main" val="1813619798"/>
                    </a:ext>
                  </a:extLst>
                </a:gridCol>
                <a:gridCol w="3410130">
                  <a:extLst>
                    <a:ext uri="{9D8B030D-6E8A-4147-A177-3AD203B41FA5}">
                      <a16:colId xmlns:a16="http://schemas.microsoft.com/office/drawing/2014/main" val="1057896160"/>
                    </a:ext>
                  </a:extLst>
                </a:gridCol>
                <a:gridCol w="1152128">
                  <a:extLst>
                    <a:ext uri="{9D8B030D-6E8A-4147-A177-3AD203B41FA5}">
                      <a16:colId xmlns:a16="http://schemas.microsoft.com/office/drawing/2014/main" val="3663463162"/>
                    </a:ext>
                  </a:extLst>
                </a:gridCol>
                <a:gridCol w="1080120">
                  <a:extLst>
                    <a:ext uri="{9D8B030D-6E8A-4147-A177-3AD203B41FA5}">
                      <a16:colId xmlns:a16="http://schemas.microsoft.com/office/drawing/2014/main" val="3410187612"/>
                    </a:ext>
                  </a:extLst>
                </a:gridCol>
                <a:gridCol w="1261499">
                  <a:extLst>
                    <a:ext uri="{9D8B030D-6E8A-4147-A177-3AD203B41FA5}">
                      <a16:colId xmlns:a16="http://schemas.microsoft.com/office/drawing/2014/main" val="2355583623"/>
                    </a:ext>
                  </a:extLst>
                </a:gridCol>
              </a:tblGrid>
              <a:tr h="792088">
                <a:tc>
                  <a:txBody>
                    <a:bodyPr/>
                    <a:lstStyle/>
                    <a:p>
                      <a:pPr algn="ctr">
                        <a:lnSpc>
                          <a:spcPct val="150000"/>
                        </a:lnSpc>
                        <a:spcAft>
                          <a:spcPts val="0"/>
                        </a:spcAft>
                      </a:pPr>
                      <a:r>
                        <a:rPr lang="es-ES" sz="1200" dirty="0">
                          <a:effectLst/>
                        </a:rPr>
                        <a:t>Actividad</a:t>
                      </a:r>
                      <a:endParaRPr lang="es-CL" sz="1200" dirty="0">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29096" marR="29096" marT="0" marB="0"/>
                </a:tc>
                <a:tc>
                  <a:txBody>
                    <a:bodyPr/>
                    <a:lstStyle/>
                    <a:p>
                      <a:pPr algn="ctr">
                        <a:lnSpc>
                          <a:spcPct val="150000"/>
                        </a:lnSpc>
                        <a:spcAft>
                          <a:spcPts val="0"/>
                        </a:spcAft>
                      </a:pPr>
                      <a:r>
                        <a:rPr lang="es-ES" sz="1200" dirty="0">
                          <a:effectLst/>
                        </a:rPr>
                        <a:t>Descripción de Acciones</a:t>
                      </a:r>
                      <a:endParaRPr lang="es-CL" sz="1200" dirty="0">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29096" marR="29096" marT="0" marB="0"/>
                </a:tc>
                <a:tc>
                  <a:txBody>
                    <a:bodyPr/>
                    <a:lstStyle/>
                    <a:p>
                      <a:pPr algn="ctr">
                        <a:lnSpc>
                          <a:spcPct val="150000"/>
                        </a:lnSpc>
                        <a:spcAft>
                          <a:spcPts val="0"/>
                        </a:spcAft>
                      </a:pPr>
                      <a:r>
                        <a:rPr lang="es-ES" sz="1200" dirty="0">
                          <a:effectLst/>
                        </a:rPr>
                        <a:t>  Responsable</a:t>
                      </a:r>
                      <a:endParaRPr lang="es-CL" sz="1200" dirty="0">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29096" marR="29096" marT="0" marB="0"/>
                </a:tc>
                <a:tc>
                  <a:txBody>
                    <a:bodyPr/>
                    <a:lstStyle/>
                    <a:p>
                      <a:pPr algn="ctr">
                        <a:lnSpc>
                          <a:spcPct val="150000"/>
                        </a:lnSpc>
                        <a:spcAft>
                          <a:spcPts val="0"/>
                        </a:spcAft>
                      </a:pPr>
                      <a:r>
                        <a:rPr lang="es-ES" sz="1200" dirty="0">
                          <a:effectLst/>
                        </a:rPr>
                        <a:t>Plazo de cumplimiento</a:t>
                      </a:r>
                      <a:endParaRPr lang="es-CL" sz="1200" dirty="0">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29096" marR="29096" marT="0" marB="0"/>
                </a:tc>
                <a:tc>
                  <a:txBody>
                    <a:bodyPr/>
                    <a:lstStyle/>
                    <a:p>
                      <a:pPr algn="ctr">
                        <a:lnSpc>
                          <a:spcPct val="150000"/>
                        </a:lnSpc>
                        <a:spcAft>
                          <a:spcPts val="0"/>
                        </a:spcAft>
                      </a:pPr>
                      <a:r>
                        <a:rPr lang="es-ES" sz="1200" dirty="0">
                          <a:effectLst/>
                        </a:rPr>
                        <a:t>Verificación de cumplimiento</a:t>
                      </a:r>
                      <a:endParaRPr lang="es-CL" sz="1200" dirty="0">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29096" marR="29096" marT="0" marB="0"/>
                </a:tc>
                <a:extLst>
                  <a:ext uri="{0D108BD9-81ED-4DB2-BD59-A6C34878D82A}">
                    <a16:rowId xmlns:a16="http://schemas.microsoft.com/office/drawing/2014/main" val="3650447632"/>
                  </a:ext>
                </a:extLst>
              </a:tr>
            </a:tbl>
          </a:graphicData>
        </a:graphic>
      </p:graphicFrame>
    </p:spTree>
    <p:extLst>
      <p:ext uri="{BB962C8B-B14F-4D97-AF65-F5344CB8AC3E}">
        <p14:creationId xmlns:p14="http://schemas.microsoft.com/office/powerpoint/2010/main" val="74746525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a 3"/>
          <p:cNvGraphicFramePr>
            <a:graphicFrameLocks noGrp="1"/>
          </p:cNvGraphicFramePr>
          <p:nvPr>
            <p:extLst>
              <p:ext uri="{D42A27DB-BD31-4B8C-83A1-F6EECF244321}">
                <p14:modId xmlns:p14="http://schemas.microsoft.com/office/powerpoint/2010/main" val="496129762"/>
              </p:ext>
            </p:extLst>
          </p:nvPr>
        </p:nvGraphicFramePr>
        <p:xfrm>
          <a:off x="118457" y="2492896"/>
          <a:ext cx="8856983" cy="2844165"/>
        </p:xfrm>
        <a:graphic>
          <a:graphicData uri="http://schemas.openxmlformats.org/drawingml/2006/table">
            <a:tbl>
              <a:tblPr firstRow="1" firstCol="1" bandRow="1">
                <a:tableStyleId>{5DA37D80-6434-44D0-A028-1B22A696006F}</a:tableStyleId>
              </a:tblPr>
              <a:tblGrid>
                <a:gridCol w="72007">
                  <a:extLst>
                    <a:ext uri="{9D8B030D-6E8A-4147-A177-3AD203B41FA5}">
                      <a16:colId xmlns:a16="http://schemas.microsoft.com/office/drawing/2014/main" val="3899395527"/>
                    </a:ext>
                  </a:extLst>
                </a:gridCol>
                <a:gridCol w="2498466">
                  <a:extLst>
                    <a:ext uri="{9D8B030D-6E8A-4147-A177-3AD203B41FA5}">
                      <a16:colId xmlns:a16="http://schemas.microsoft.com/office/drawing/2014/main" val="304959926"/>
                    </a:ext>
                  </a:extLst>
                </a:gridCol>
                <a:gridCol w="3890769">
                  <a:extLst>
                    <a:ext uri="{9D8B030D-6E8A-4147-A177-3AD203B41FA5}">
                      <a16:colId xmlns:a16="http://schemas.microsoft.com/office/drawing/2014/main" val="369300671"/>
                    </a:ext>
                  </a:extLst>
                </a:gridCol>
                <a:gridCol w="1088973">
                  <a:extLst>
                    <a:ext uri="{9D8B030D-6E8A-4147-A177-3AD203B41FA5}">
                      <a16:colId xmlns:a16="http://schemas.microsoft.com/office/drawing/2014/main" val="825761909"/>
                    </a:ext>
                  </a:extLst>
                </a:gridCol>
                <a:gridCol w="1306768">
                  <a:extLst>
                    <a:ext uri="{9D8B030D-6E8A-4147-A177-3AD203B41FA5}">
                      <a16:colId xmlns:a16="http://schemas.microsoft.com/office/drawing/2014/main" val="1443013077"/>
                    </a:ext>
                  </a:extLst>
                </a:gridCol>
              </a:tblGrid>
              <a:tr h="2592288">
                <a:tc>
                  <a:txBody>
                    <a:bodyPr/>
                    <a:lstStyle/>
                    <a:p>
                      <a:pPr algn="just">
                        <a:lnSpc>
                          <a:spcPct val="150000"/>
                        </a:lnSpc>
                        <a:spcAft>
                          <a:spcPts val="0"/>
                        </a:spcAft>
                      </a:pPr>
                      <a:endParaRPr lang="es-CL" sz="1800" b="0" dirty="0">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20937" marR="20937" marT="0" marB="0"/>
                </a:tc>
                <a:tc>
                  <a:txBody>
                    <a:bodyPr/>
                    <a:lstStyle/>
                    <a:p>
                      <a:pPr algn="l">
                        <a:lnSpc>
                          <a:spcPct val="150000"/>
                        </a:lnSpc>
                        <a:spcAft>
                          <a:spcPts val="0"/>
                        </a:spcAft>
                      </a:pPr>
                      <a:r>
                        <a:rPr lang="es-ES" sz="1400" b="0" dirty="0">
                          <a:effectLst/>
                          <a:latin typeface="Bookman Old Style" panose="02050604050505020204" pitchFamily="18" charset="0"/>
                        </a:rPr>
                        <a:t>Facilitar la compatibilidad de la vida familiar y laboral; con flexibilidad horaria y de jornada de acuerdo con las necesidades derivadas del trabajo doméstico-familiar y no solamente de la producción. </a:t>
                      </a:r>
                      <a:endParaRPr lang="es-CL" sz="1400" b="0" dirty="0">
                        <a:effectLst/>
                        <a:latin typeface="Bookman Old Style" panose="02050604050505020204" pitchFamily="18" charset="0"/>
                      </a:endParaRPr>
                    </a:p>
                    <a:p>
                      <a:pPr algn="l">
                        <a:lnSpc>
                          <a:spcPct val="150000"/>
                        </a:lnSpc>
                        <a:spcAft>
                          <a:spcPts val="0"/>
                        </a:spcAft>
                      </a:pPr>
                      <a:r>
                        <a:rPr lang="es-ES" sz="1400" b="0" dirty="0">
                          <a:effectLst/>
                          <a:latin typeface="Bookman Old Style" panose="02050604050505020204" pitchFamily="18" charset="0"/>
                        </a:rPr>
                        <a:t> </a:t>
                      </a:r>
                      <a:endParaRPr lang="es-CL" sz="1400" b="0" dirty="0">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20937" marR="20937" marT="0" marB="0"/>
                </a:tc>
                <a:tc>
                  <a:txBody>
                    <a:bodyPr/>
                    <a:lstStyle/>
                    <a:p>
                      <a:pPr algn="l">
                        <a:lnSpc>
                          <a:spcPct val="150000"/>
                        </a:lnSpc>
                        <a:spcAft>
                          <a:spcPts val="0"/>
                        </a:spcAft>
                      </a:pPr>
                      <a:r>
                        <a:rPr lang="es-ES" sz="1400" b="0" dirty="0">
                          <a:effectLst/>
                          <a:latin typeface="Bookman Old Style" panose="02050604050505020204" pitchFamily="18" charset="0"/>
                        </a:rPr>
                        <a:t>Establecer un registro por funcionario de la empresa en donde, en caso de tener algún problema familia doméstico, puedan comunicarlo al inicio de la jornada laboral para que su jefatura esté en conocimiento de la situación y exista flexibilidad para atender llamadas y retirarse del trabajo. </a:t>
                      </a:r>
                      <a:endParaRPr lang="es-CL" sz="1400" b="0" dirty="0">
                        <a:effectLst/>
                        <a:latin typeface="Bookman Old Style" panose="02050604050505020204" pitchFamily="18" charset="0"/>
                      </a:endParaRPr>
                    </a:p>
                    <a:p>
                      <a:pPr algn="l">
                        <a:lnSpc>
                          <a:spcPct val="150000"/>
                        </a:lnSpc>
                        <a:spcAft>
                          <a:spcPts val="0"/>
                        </a:spcAft>
                      </a:pPr>
                      <a:endParaRPr lang="es-CL" sz="1400" b="0" dirty="0">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20937" marR="20937" marT="0" marB="0"/>
                </a:tc>
                <a:tc>
                  <a:txBody>
                    <a:bodyPr/>
                    <a:lstStyle/>
                    <a:p>
                      <a:pPr algn="ctr">
                        <a:lnSpc>
                          <a:spcPct val="150000"/>
                        </a:lnSpc>
                        <a:spcAft>
                          <a:spcPts val="0"/>
                        </a:spcAft>
                      </a:pPr>
                      <a:r>
                        <a:rPr lang="es-ES" sz="1400" b="0" dirty="0">
                          <a:effectLst/>
                          <a:latin typeface="Bookman Old Style" panose="02050604050505020204" pitchFamily="18" charset="0"/>
                        </a:rPr>
                        <a:t>Encargado de área.</a:t>
                      </a:r>
                      <a:endParaRPr lang="es-CL" sz="1400" b="0" dirty="0">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20937" marR="20937" marT="0" marB="0"/>
                </a:tc>
                <a:tc>
                  <a:txBody>
                    <a:bodyPr/>
                    <a:lstStyle/>
                    <a:p>
                      <a:pPr algn="ctr">
                        <a:lnSpc>
                          <a:spcPct val="150000"/>
                        </a:lnSpc>
                        <a:spcAft>
                          <a:spcPts val="0"/>
                        </a:spcAft>
                      </a:pPr>
                      <a:r>
                        <a:rPr lang="es-ES" sz="1400" b="0" dirty="0">
                          <a:effectLst/>
                          <a:latin typeface="Bookman Old Style" panose="02050604050505020204" pitchFamily="18" charset="0"/>
                        </a:rPr>
                        <a:t>Al ingresar a trabajar a la organización.</a:t>
                      </a:r>
                      <a:endParaRPr lang="es-CL" sz="1400" b="0" dirty="0">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20937" marR="20937" marT="0" marB="0"/>
                </a:tc>
                <a:extLst>
                  <a:ext uri="{0D108BD9-81ED-4DB2-BD59-A6C34878D82A}">
                    <a16:rowId xmlns:a16="http://schemas.microsoft.com/office/drawing/2014/main" val="1107973686"/>
                  </a:ext>
                </a:extLst>
              </a:tr>
            </a:tbl>
          </a:graphicData>
        </a:graphic>
      </p:graphicFrame>
      <p:graphicFrame>
        <p:nvGraphicFramePr>
          <p:cNvPr id="2" name="Tabla 1"/>
          <p:cNvGraphicFramePr>
            <a:graphicFrameLocks noGrp="1"/>
          </p:cNvGraphicFramePr>
          <p:nvPr>
            <p:extLst>
              <p:ext uri="{D42A27DB-BD31-4B8C-83A1-F6EECF244321}">
                <p14:modId xmlns:p14="http://schemas.microsoft.com/office/powerpoint/2010/main" val="1170582372"/>
              </p:ext>
            </p:extLst>
          </p:nvPr>
        </p:nvGraphicFramePr>
        <p:xfrm>
          <a:off x="127098" y="1912126"/>
          <a:ext cx="8856983" cy="576064"/>
        </p:xfrm>
        <a:graphic>
          <a:graphicData uri="http://schemas.openxmlformats.org/drawingml/2006/table">
            <a:tbl>
              <a:tblPr firstRow="1" firstCol="1" bandRow="1">
                <a:tableStyleId>{72833802-FEF1-4C79-8D5D-14CF1EAF98D9}</a:tableStyleId>
              </a:tblPr>
              <a:tblGrid>
                <a:gridCol w="1967308">
                  <a:extLst>
                    <a:ext uri="{9D8B030D-6E8A-4147-A177-3AD203B41FA5}">
                      <a16:colId xmlns:a16="http://schemas.microsoft.com/office/drawing/2014/main" val="1813619798"/>
                    </a:ext>
                  </a:extLst>
                </a:gridCol>
                <a:gridCol w="3564081">
                  <a:extLst>
                    <a:ext uri="{9D8B030D-6E8A-4147-A177-3AD203B41FA5}">
                      <a16:colId xmlns:a16="http://schemas.microsoft.com/office/drawing/2014/main" val="1057896160"/>
                    </a:ext>
                  </a:extLst>
                </a:gridCol>
                <a:gridCol w="1516308">
                  <a:extLst>
                    <a:ext uri="{9D8B030D-6E8A-4147-A177-3AD203B41FA5}">
                      <a16:colId xmlns:a16="http://schemas.microsoft.com/office/drawing/2014/main" val="3663463162"/>
                    </a:ext>
                  </a:extLst>
                </a:gridCol>
                <a:gridCol w="1717387">
                  <a:extLst>
                    <a:ext uri="{9D8B030D-6E8A-4147-A177-3AD203B41FA5}">
                      <a16:colId xmlns:a16="http://schemas.microsoft.com/office/drawing/2014/main" val="3410187612"/>
                    </a:ext>
                  </a:extLst>
                </a:gridCol>
                <a:gridCol w="91899">
                  <a:extLst>
                    <a:ext uri="{9D8B030D-6E8A-4147-A177-3AD203B41FA5}">
                      <a16:colId xmlns:a16="http://schemas.microsoft.com/office/drawing/2014/main" val="2355583623"/>
                    </a:ext>
                  </a:extLst>
                </a:gridCol>
              </a:tblGrid>
              <a:tr h="576064">
                <a:tc>
                  <a:txBody>
                    <a:bodyPr/>
                    <a:lstStyle/>
                    <a:p>
                      <a:pPr algn="ctr">
                        <a:lnSpc>
                          <a:spcPct val="150000"/>
                        </a:lnSpc>
                        <a:spcAft>
                          <a:spcPts val="0"/>
                        </a:spcAft>
                      </a:pPr>
                      <a:r>
                        <a:rPr lang="es-ES" sz="1200" dirty="0">
                          <a:effectLst/>
                        </a:rPr>
                        <a:t>Actividad</a:t>
                      </a:r>
                      <a:endParaRPr lang="es-CL" sz="1200" dirty="0">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29096" marR="29096" marT="0" marB="0"/>
                </a:tc>
                <a:tc>
                  <a:txBody>
                    <a:bodyPr/>
                    <a:lstStyle/>
                    <a:p>
                      <a:pPr algn="ctr">
                        <a:lnSpc>
                          <a:spcPct val="150000"/>
                        </a:lnSpc>
                        <a:spcAft>
                          <a:spcPts val="0"/>
                        </a:spcAft>
                      </a:pPr>
                      <a:r>
                        <a:rPr lang="es-ES" sz="1200" dirty="0">
                          <a:effectLst/>
                        </a:rPr>
                        <a:t>                Descripción de Acciones</a:t>
                      </a:r>
                      <a:endParaRPr lang="es-CL" sz="1200" dirty="0">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29096" marR="29096" marT="0" marB="0"/>
                </a:tc>
                <a:tc>
                  <a:txBody>
                    <a:bodyPr/>
                    <a:lstStyle/>
                    <a:p>
                      <a:pPr algn="ctr">
                        <a:lnSpc>
                          <a:spcPct val="150000"/>
                        </a:lnSpc>
                        <a:spcAft>
                          <a:spcPts val="0"/>
                        </a:spcAft>
                      </a:pPr>
                      <a:r>
                        <a:rPr lang="es-ES" sz="1200" dirty="0">
                          <a:effectLst/>
                        </a:rPr>
                        <a:t>           Responsable</a:t>
                      </a:r>
                      <a:endParaRPr lang="es-CL" sz="1200" dirty="0">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29096" marR="29096" marT="0" marB="0"/>
                </a:tc>
                <a:tc>
                  <a:txBody>
                    <a:bodyPr/>
                    <a:lstStyle/>
                    <a:p>
                      <a:pPr algn="ctr">
                        <a:lnSpc>
                          <a:spcPct val="150000"/>
                        </a:lnSpc>
                        <a:spcAft>
                          <a:spcPts val="0"/>
                        </a:spcAft>
                      </a:pPr>
                      <a:r>
                        <a:rPr lang="es-ES" sz="1200" dirty="0">
                          <a:effectLst/>
                        </a:rPr>
                        <a:t>                Plazo de </a:t>
                      </a:r>
                    </a:p>
                    <a:p>
                      <a:pPr algn="ctr">
                        <a:lnSpc>
                          <a:spcPct val="150000"/>
                        </a:lnSpc>
                        <a:spcAft>
                          <a:spcPts val="0"/>
                        </a:spcAft>
                      </a:pPr>
                      <a:r>
                        <a:rPr lang="es-ES" sz="1200" dirty="0">
                          <a:effectLst/>
                        </a:rPr>
                        <a:t>               cumplimiento</a:t>
                      </a:r>
                      <a:endParaRPr lang="es-CL" sz="1200" dirty="0">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29096" marR="29096" marT="0" marB="0"/>
                </a:tc>
                <a:tc>
                  <a:txBody>
                    <a:bodyPr/>
                    <a:lstStyle/>
                    <a:p>
                      <a:pPr algn="ctr">
                        <a:lnSpc>
                          <a:spcPct val="150000"/>
                        </a:lnSpc>
                        <a:spcAft>
                          <a:spcPts val="0"/>
                        </a:spcAft>
                      </a:pPr>
                      <a:endParaRPr lang="es-CL" sz="1200" dirty="0">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29096" marR="29096" marT="0" marB="0"/>
                </a:tc>
                <a:extLst>
                  <a:ext uri="{0D108BD9-81ED-4DB2-BD59-A6C34878D82A}">
                    <a16:rowId xmlns:a16="http://schemas.microsoft.com/office/drawing/2014/main" val="3650447632"/>
                  </a:ext>
                </a:extLst>
              </a:tr>
            </a:tbl>
          </a:graphicData>
        </a:graphic>
      </p:graphicFrame>
    </p:spTree>
    <p:extLst>
      <p:ext uri="{BB962C8B-B14F-4D97-AF65-F5344CB8AC3E}">
        <p14:creationId xmlns:p14="http://schemas.microsoft.com/office/powerpoint/2010/main" val="354446443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1"/>
          <p:cNvGraphicFramePr>
            <a:graphicFrameLocks noGrp="1"/>
          </p:cNvGraphicFramePr>
          <p:nvPr>
            <p:extLst>
              <p:ext uri="{D42A27DB-BD31-4B8C-83A1-F6EECF244321}">
                <p14:modId xmlns:p14="http://schemas.microsoft.com/office/powerpoint/2010/main" val="2974822007"/>
              </p:ext>
            </p:extLst>
          </p:nvPr>
        </p:nvGraphicFramePr>
        <p:xfrm>
          <a:off x="268761" y="2492896"/>
          <a:ext cx="8493864" cy="3024336"/>
        </p:xfrm>
        <a:graphic>
          <a:graphicData uri="http://schemas.openxmlformats.org/drawingml/2006/table">
            <a:tbl>
              <a:tblPr firstRow="1" firstCol="1" bandRow="1">
                <a:tableStyleId>{5DA37D80-6434-44D0-A028-1B22A696006F}</a:tableStyleId>
              </a:tblPr>
              <a:tblGrid>
                <a:gridCol w="2005707">
                  <a:extLst>
                    <a:ext uri="{9D8B030D-6E8A-4147-A177-3AD203B41FA5}">
                      <a16:colId xmlns:a16="http://schemas.microsoft.com/office/drawing/2014/main" val="1029095217"/>
                    </a:ext>
                  </a:extLst>
                </a:gridCol>
                <a:gridCol w="1977859">
                  <a:extLst>
                    <a:ext uri="{9D8B030D-6E8A-4147-A177-3AD203B41FA5}">
                      <a16:colId xmlns:a16="http://schemas.microsoft.com/office/drawing/2014/main" val="267493763"/>
                    </a:ext>
                  </a:extLst>
                </a:gridCol>
                <a:gridCol w="2037985">
                  <a:extLst>
                    <a:ext uri="{9D8B030D-6E8A-4147-A177-3AD203B41FA5}">
                      <a16:colId xmlns:a16="http://schemas.microsoft.com/office/drawing/2014/main" val="3568901808"/>
                    </a:ext>
                  </a:extLst>
                </a:gridCol>
                <a:gridCol w="1286271">
                  <a:extLst>
                    <a:ext uri="{9D8B030D-6E8A-4147-A177-3AD203B41FA5}">
                      <a16:colId xmlns:a16="http://schemas.microsoft.com/office/drawing/2014/main" val="662202962"/>
                    </a:ext>
                  </a:extLst>
                </a:gridCol>
                <a:gridCol w="1186042">
                  <a:extLst>
                    <a:ext uri="{9D8B030D-6E8A-4147-A177-3AD203B41FA5}">
                      <a16:colId xmlns:a16="http://schemas.microsoft.com/office/drawing/2014/main" val="288262489"/>
                    </a:ext>
                  </a:extLst>
                </a:gridCol>
              </a:tblGrid>
              <a:tr h="3024336">
                <a:tc>
                  <a:txBody>
                    <a:bodyPr/>
                    <a:lstStyle/>
                    <a:p>
                      <a:pPr marL="0" indent="0" algn="l">
                        <a:lnSpc>
                          <a:spcPct val="100000"/>
                        </a:lnSpc>
                        <a:spcAft>
                          <a:spcPts val="0"/>
                        </a:spcAft>
                        <a:buFont typeface="Arial" panose="020B0604020202020204" pitchFamily="34" charset="0"/>
                        <a:buNone/>
                      </a:pPr>
                      <a:endParaRPr lang="es-ES" sz="1600" b="0" dirty="0">
                        <a:effectLst/>
                        <a:latin typeface="Bookman Old Style" panose="02050604050505020204" pitchFamily="18" charset="0"/>
                      </a:endParaRPr>
                    </a:p>
                    <a:p>
                      <a:pPr marL="0" indent="0" algn="l">
                        <a:lnSpc>
                          <a:spcPct val="100000"/>
                        </a:lnSpc>
                        <a:spcAft>
                          <a:spcPts val="0"/>
                        </a:spcAft>
                        <a:buFont typeface="Arial" panose="020B0604020202020204" pitchFamily="34" charset="0"/>
                        <a:buNone/>
                      </a:pPr>
                      <a:r>
                        <a:rPr lang="es-ES" sz="1600" b="0" dirty="0">
                          <a:effectLst/>
                          <a:latin typeface="Bookman Old Style" panose="02050604050505020204" pitchFamily="18" charset="0"/>
                        </a:rPr>
                        <a:t>Crear oportunidades para interactuar entre</a:t>
                      </a:r>
                      <a:r>
                        <a:rPr lang="es-ES" sz="1600" b="0" baseline="0" dirty="0">
                          <a:effectLst/>
                          <a:latin typeface="Bookman Old Style" panose="02050604050505020204" pitchFamily="18" charset="0"/>
                        </a:rPr>
                        <a:t> los trabajadores </a:t>
                      </a:r>
                      <a:r>
                        <a:rPr lang="es-ES" sz="1600" b="0" dirty="0">
                          <a:effectLst/>
                          <a:latin typeface="Bookman Old Style" panose="02050604050505020204" pitchFamily="18" charset="0"/>
                        </a:rPr>
                        <a:t> y apoyo con talleres motivacionales. </a:t>
                      </a:r>
                      <a:endParaRPr lang="es-CL" sz="1600" b="0" dirty="0">
                        <a:effectLst/>
                        <a:latin typeface="Bookman Old Style" panose="02050604050505020204" pitchFamily="18" charset="0"/>
                      </a:endParaRPr>
                    </a:p>
                    <a:p>
                      <a:pPr marL="0" indent="0" algn="l">
                        <a:lnSpc>
                          <a:spcPct val="100000"/>
                        </a:lnSpc>
                        <a:spcAft>
                          <a:spcPts val="0"/>
                        </a:spcAft>
                        <a:buFont typeface="Arial" panose="020B0604020202020204" pitchFamily="34" charset="0"/>
                        <a:buNone/>
                      </a:pPr>
                      <a:endParaRPr lang="es-CL" sz="1600" b="0" dirty="0">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34898" marR="34898" marT="0" marB="0"/>
                </a:tc>
                <a:tc>
                  <a:txBody>
                    <a:bodyPr/>
                    <a:lstStyle/>
                    <a:p>
                      <a:pPr algn="l">
                        <a:lnSpc>
                          <a:spcPct val="100000"/>
                        </a:lnSpc>
                        <a:spcAft>
                          <a:spcPts val="0"/>
                        </a:spcAft>
                      </a:pPr>
                      <a:endParaRPr lang="es-ES" sz="1600" b="0" dirty="0">
                        <a:effectLst/>
                        <a:latin typeface="Bookman Old Style" panose="02050604050505020204" pitchFamily="18" charset="0"/>
                      </a:endParaRPr>
                    </a:p>
                    <a:p>
                      <a:pPr algn="l">
                        <a:lnSpc>
                          <a:spcPct val="100000"/>
                        </a:lnSpc>
                        <a:spcAft>
                          <a:spcPts val="0"/>
                        </a:spcAft>
                      </a:pPr>
                      <a:r>
                        <a:rPr lang="es-ES" sz="1600" b="0" dirty="0">
                          <a:effectLst/>
                          <a:latin typeface="Bookman Old Style" panose="02050604050505020204" pitchFamily="18" charset="0"/>
                        </a:rPr>
                        <a:t>Realizar talleres que ayuden con las diferentes problemáticas que se estén presentando.</a:t>
                      </a:r>
                      <a:endParaRPr lang="es-CL" sz="1600" b="0" dirty="0">
                        <a:effectLst/>
                        <a:latin typeface="Bookman Old Style" panose="02050604050505020204" pitchFamily="18" charset="0"/>
                      </a:endParaRPr>
                    </a:p>
                    <a:p>
                      <a:pPr algn="l">
                        <a:lnSpc>
                          <a:spcPct val="100000"/>
                        </a:lnSpc>
                        <a:spcAft>
                          <a:spcPts val="0"/>
                        </a:spcAft>
                      </a:pPr>
                      <a:r>
                        <a:rPr lang="es-ES" sz="1600" b="0" dirty="0">
                          <a:effectLst/>
                          <a:latin typeface="Bookman Old Style" panose="02050604050505020204" pitchFamily="18" charset="0"/>
                        </a:rPr>
                        <a:t>Se realizará taller mensual </a:t>
                      </a:r>
                      <a:endParaRPr lang="es-CL" sz="1600" b="0" dirty="0">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34898" marR="34898" marT="0" marB="0"/>
                </a:tc>
                <a:tc>
                  <a:txBody>
                    <a:bodyPr/>
                    <a:lstStyle/>
                    <a:p>
                      <a:pPr algn="l">
                        <a:lnSpc>
                          <a:spcPct val="100000"/>
                        </a:lnSpc>
                        <a:spcAft>
                          <a:spcPts val="0"/>
                        </a:spcAft>
                      </a:pPr>
                      <a:endParaRPr lang="es-ES" sz="1600" b="0" dirty="0">
                        <a:effectLst/>
                        <a:latin typeface="Bookman Old Style" panose="02050604050505020204" pitchFamily="18" charset="0"/>
                      </a:endParaRPr>
                    </a:p>
                    <a:p>
                      <a:pPr algn="l">
                        <a:lnSpc>
                          <a:spcPct val="100000"/>
                        </a:lnSpc>
                        <a:spcAft>
                          <a:spcPts val="0"/>
                        </a:spcAft>
                      </a:pPr>
                      <a:r>
                        <a:rPr lang="es-ES" sz="1600" b="0" dirty="0">
                          <a:effectLst/>
                          <a:latin typeface="Bookman Old Style" panose="02050604050505020204" pitchFamily="18" charset="0"/>
                        </a:rPr>
                        <a:t>Encargada psicóloga de la organización, con el apoyo de un psicólogo externo. </a:t>
                      </a:r>
                      <a:endParaRPr lang="es-CL" sz="1600" b="0" dirty="0">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34898" marR="34898" marT="0" marB="0"/>
                </a:tc>
                <a:tc>
                  <a:txBody>
                    <a:bodyPr/>
                    <a:lstStyle/>
                    <a:p>
                      <a:pPr algn="just">
                        <a:lnSpc>
                          <a:spcPct val="100000"/>
                        </a:lnSpc>
                        <a:spcAft>
                          <a:spcPts val="0"/>
                        </a:spcAft>
                      </a:pPr>
                      <a:r>
                        <a:rPr lang="es-ES" sz="1600" b="0" dirty="0">
                          <a:effectLst/>
                          <a:latin typeface="Bookman Old Style" panose="02050604050505020204" pitchFamily="18" charset="0"/>
                        </a:rPr>
                        <a:t> </a:t>
                      </a:r>
                      <a:endParaRPr lang="es-CL" sz="1600" b="0" dirty="0">
                        <a:effectLst/>
                        <a:latin typeface="Bookman Old Style" panose="02050604050505020204" pitchFamily="18" charset="0"/>
                      </a:endParaRPr>
                    </a:p>
                    <a:p>
                      <a:pPr algn="ctr">
                        <a:lnSpc>
                          <a:spcPct val="100000"/>
                        </a:lnSpc>
                        <a:spcAft>
                          <a:spcPts val="0"/>
                        </a:spcAft>
                      </a:pPr>
                      <a:r>
                        <a:rPr lang="es-ES" sz="1600" b="0" dirty="0">
                          <a:effectLst/>
                          <a:latin typeface="Bookman Old Style" panose="02050604050505020204" pitchFamily="18" charset="0"/>
                        </a:rPr>
                        <a:t>6 semanas </a:t>
                      </a:r>
                      <a:endParaRPr lang="es-CL" sz="1600" b="0" dirty="0">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34898" marR="34898" marT="0" marB="0"/>
                </a:tc>
                <a:tc>
                  <a:txBody>
                    <a:bodyPr/>
                    <a:lstStyle/>
                    <a:p>
                      <a:pPr algn="just">
                        <a:lnSpc>
                          <a:spcPct val="100000"/>
                        </a:lnSpc>
                        <a:spcAft>
                          <a:spcPts val="0"/>
                        </a:spcAft>
                      </a:pPr>
                      <a:r>
                        <a:rPr lang="es-ES" sz="1600" b="0" dirty="0">
                          <a:effectLst/>
                          <a:latin typeface="Bookman Old Style" panose="02050604050505020204" pitchFamily="18" charset="0"/>
                        </a:rPr>
                        <a:t> </a:t>
                      </a:r>
                      <a:endParaRPr lang="es-CL" sz="1600" b="0" dirty="0">
                        <a:effectLst/>
                        <a:latin typeface="Bookman Old Style" panose="02050604050505020204" pitchFamily="18" charset="0"/>
                      </a:endParaRPr>
                    </a:p>
                    <a:p>
                      <a:pPr algn="ctr">
                        <a:lnSpc>
                          <a:spcPct val="100000"/>
                        </a:lnSpc>
                        <a:spcAft>
                          <a:spcPts val="0"/>
                        </a:spcAft>
                      </a:pPr>
                      <a:r>
                        <a:rPr lang="es-ES" sz="1600" b="0" dirty="0">
                          <a:effectLst/>
                          <a:latin typeface="Bookman Old Style" panose="02050604050505020204" pitchFamily="18" charset="0"/>
                        </a:rPr>
                        <a:t>Semana 12</a:t>
                      </a:r>
                      <a:endParaRPr lang="es-CL" sz="1600" b="0" dirty="0">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34898" marR="34898" marT="0" marB="0"/>
                </a:tc>
                <a:extLst>
                  <a:ext uri="{0D108BD9-81ED-4DB2-BD59-A6C34878D82A}">
                    <a16:rowId xmlns:a16="http://schemas.microsoft.com/office/drawing/2014/main" val="30799552"/>
                  </a:ext>
                </a:extLst>
              </a:tr>
            </a:tbl>
          </a:graphicData>
        </a:graphic>
      </p:graphicFrame>
      <p:graphicFrame>
        <p:nvGraphicFramePr>
          <p:cNvPr id="3" name="Tabla 2"/>
          <p:cNvGraphicFramePr>
            <a:graphicFrameLocks noGrp="1"/>
          </p:cNvGraphicFramePr>
          <p:nvPr>
            <p:extLst>
              <p:ext uri="{D42A27DB-BD31-4B8C-83A1-F6EECF244321}">
                <p14:modId xmlns:p14="http://schemas.microsoft.com/office/powerpoint/2010/main" val="2883399504"/>
              </p:ext>
            </p:extLst>
          </p:nvPr>
        </p:nvGraphicFramePr>
        <p:xfrm>
          <a:off x="268760" y="1700808"/>
          <a:ext cx="8479704" cy="792088"/>
        </p:xfrm>
        <a:graphic>
          <a:graphicData uri="http://schemas.openxmlformats.org/drawingml/2006/table">
            <a:tbl>
              <a:tblPr firstRow="1" firstCol="1" bandRow="1">
                <a:tableStyleId>{72833802-FEF1-4C79-8D5D-14CF1EAF98D9}</a:tableStyleId>
              </a:tblPr>
              <a:tblGrid>
                <a:gridCol w="1883507">
                  <a:extLst>
                    <a:ext uri="{9D8B030D-6E8A-4147-A177-3AD203B41FA5}">
                      <a16:colId xmlns:a16="http://schemas.microsoft.com/office/drawing/2014/main" val="1813619798"/>
                    </a:ext>
                  </a:extLst>
                </a:gridCol>
                <a:gridCol w="2131701">
                  <a:extLst>
                    <a:ext uri="{9D8B030D-6E8A-4147-A177-3AD203B41FA5}">
                      <a16:colId xmlns:a16="http://schemas.microsoft.com/office/drawing/2014/main" val="1057896160"/>
                    </a:ext>
                  </a:extLst>
                </a:gridCol>
                <a:gridCol w="2016224">
                  <a:extLst>
                    <a:ext uri="{9D8B030D-6E8A-4147-A177-3AD203B41FA5}">
                      <a16:colId xmlns:a16="http://schemas.microsoft.com/office/drawing/2014/main" val="3663463162"/>
                    </a:ext>
                  </a:extLst>
                </a:gridCol>
                <a:gridCol w="1152128">
                  <a:extLst>
                    <a:ext uri="{9D8B030D-6E8A-4147-A177-3AD203B41FA5}">
                      <a16:colId xmlns:a16="http://schemas.microsoft.com/office/drawing/2014/main" val="3410187612"/>
                    </a:ext>
                  </a:extLst>
                </a:gridCol>
                <a:gridCol w="1296144">
                  <a:extLst>
                    <a:ext uri="{9D8B030D-6E8A-4147-A177-3AD203B41FA5}">
                      <a16:colId xmlns:a16="http://schemas.microsoft.com/office/drawing/2014/main" val="2355583623"/>
                    </a:ext>
                  </a:extLst>
                </a:gridCol>
              </a:tblGrid>
              <a:tr h="792088">
                <a:tc>
                  <a:txBody>
                    <a:bodyPr/>
                    <a:lstStyle/>
                    <a:p>
                      <a:pPr algn="ctr">
                        <a:lnSpc>
                          <a:spcPct val="150000"/>
                        </a:lnSpc>
                        <a:spcAft>
                          <a:spcPts val="0"/>
                        </a:spcAft>
                      </a:pPr>
                      <a:r>
                        <a:rPr lang="es-ES" sz="1200" dirty="0">
                          <a:effectLst/>
                        </a:rPr>
                        <a:t>Actividad</a:t>
                      </a:r>
                      <a:endParaRPr lang="es-CL" sz="1200" dirty="0">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29096" marR="29096" marT="0" marB="0"/>
                </a:tc>
                <a:tc>
                  <a:txBody>
                    <a:bodyPr/>
                    <a:lstStyle/>
                    <a:p>
                      <a:pPr algn="ctr">
                        <a:lnSpc>
                          <a:spcPct val="150000"/>
                        </a:lnSpc>
                        <a:spcAft>
                          <a:spcPts val="0"/>
                        </a:spcAft>
                      </a:pPr>
                      <a:r>
                        <a:rPr lang="es-ES" sz="1200" dirty="0">
                          <a:effectLst/>
                        </a:rPr>
                        <a:t>Descripción de Acciones</a:t>
                      </a:r>
                      <a:endParaRPr lang="es-CL" sz="1200" dirty="0">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29096" marR="29096" marT="0" marB="0"/>
                </a:tc>
                <a:tc>
                  <a:txBody>
                    <a:bodyPr/>
                    <a:lstStyle/>
                    <a:p>
                      <a:pPr algn="ctr">
                        <a:lnSpc>
                          <a:spcPct val="150000"/>
                        </a:lnSpc>
                        <a:spcAft>
                          <a:spcPts val="0"/>
                        </a:spcAft>
                      </a:pPr>
                      <a:r>
                        <a:rPr lang="es-ES" sz="1200" dirty="0">
                          <a:effectLst/>
                        </a:rPr>
                        <a:t>Responsable</a:t>
                      </a:r>
                      <a:endParaRPr lang="es-CL" sz="1200" dirty="0">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29096" marR="29096" marT="0" marB="0"/>
                </a:tc>
                <a:tc>
                  <a:txBody>
                    <a:bodyPr/>
                    <a:lstStyle/>
                    <a:p>
                      <a:pPr algn="ctr">
                        <a:lnSpc>
                          <a:spcPct val="150000"/>
                        </a:lnSpc>
                        <a:spcAft>
                          <a:spcPts val="0"/>
                        </a:spcAft>
                      </a:pPr>
                      <a:r>
                        <a:rPr lang="es-ES" sz="1200" dirty="0">
                          <a:effectLst/>
                        </a:rPr>
                        <a:t>Plazo de cumplimiento</a:t>
                      </a:r>
                      <a:endParaRPr lang="es-CL" sz="1200" dirty="0">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29096" marR="29096" marT="0" marB="0"/>
                </a:tc>
                <a:tc>
                  <a:txBody>
                    <a:bodyPr/>
                    <a:lstStyle/>
                    <a:p>
                      <a:pPr algn="ctr">
                        <a:lnSpc>
                          <a:spcPct val="150000"/>
                        </a:lnSpc>
                        <a:spcAft>
                          <a:spcPts val="0"/>
                        </a:spcAft>
                      </a:pPr>
                      <a:r>
                        <a:rPr lang="es-ES" sz="1200" dirty="0">
                          <a:effectLst/>
                        </a:rPr>
                        <a:t>Verificación de cumplimiento</a:t>
                      </a:r>
                      <a:endParaRPr lang="es-CL" sz="1200" dirty="0">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29096" marR="29096" marT="0" marB="0"/>
                </a:tc>
                <a:extLst>
                  <a:ext uri="{0D108BD9-81ED-4DB2-BD59-A6C34878D82A}">
                    <a16:rowId xmlns:a16="http://schemas.microsoft.com/office/drawing/2014/main" val="3650447632"/>
                  </a:ext>
                </a:extLst>
              </a:tr>
            </a:tbl>
          </a:graphicData>
        </a:graphic>
      </p:graphicFrame>
    </p:spTree>
    <p:extLst>
      <p:ext uri="{BB962C8B-B14F-4D97-AF65-F5344CB8AC3E}">
        <p14:creationId xmlns:p14="http://schemas.microsoft.com/office/powerpoint/2010/main" val="112698102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a 2"/>
          <p:cNvGraphicFramePr>
            <a:graphicFrameLocks noGrp="1"/>
          </p:cNvGraphicFramePr>
          <p:nvPr>
            <p:extLst>
              <p:ext uri="{D42A27DB-BD31-4B8C-83A1-F6EECF244321}">
                <p14:modId xmlns:p14="http://schemas.microsoft.com/office/powerpoint/2010/main" val="2209087678"/>
              </p:ext>
            </p:extLst>
          </p:nvPr>
        </p:nvGraphicFramePr>
        <p:xfrm>
          <a:off x="387219" y="2420888"/>
          <a:ext cx="8064896" cy="3096344"/>
        </p:xfrm>
        <a:graphic>
          <a:graphicData uri="http://schemas.openxmlformats.org/drawingml/2006/table">
            <a:tbl>
              <a:tblPr firstRow="1" firstCol="1" bandRow="1">
                <a:tableStyleId>{5DA37D80-6434-44D0-A028-1B22A696006F}</a:tableStyleId>
              </a:tblPr>
              <a:tblGrid>
                <a:gridCol w="1585407">
                  <a:extLst>
                    <a:ext uri="{9D8B030D-6E8A-4147-A177-3AD203B41FA5}">
                      <a16:colId xmlns:a16="http://schemas.microsoft.com/office/drawing/2014/main" val="2792336632"/>
                    </a:ext>
                  </a:extLst>
                </a:gridCol>
                <a:gridCol w="2159009">
                  <a:extLst>
                    <a:ext uri="{9D8B030D-6E8A-4147-A177-3AD203B41FA5}">
                      <a16:colId xmlns:a16="http://schemas.microsoft.com/office/drawing/2014/main" val="2983340250"/>
                    </a:ext>
                  </a:extLst>
                </a:gridCol>
                <a:gridCol w="1973027">
                  <a:extLst>
                    <a:ext uri="{9D8B030D-6E8A-4147-A177-3AD203B41FA5}">
                      <a16:colId xmlns:a16="http://schemas.microsoft.com/office/drawing/2014/main" val="3121626829"/>
                    </a:ext>
                  </a:extLst>
                </a:gridCol>
                <a:gridCol w="1195325">
                  <a:extLst>
                    <a:ext uri="{9D8B030D-6E8A-4147-A177-3AD203B41FA5}">
                      <a16:colId xmlns:a16="http://schemas.microsoft.com/office/drawing/2014/main" val="3498075811"/>
                    </a:ext>
                  </a:extLst>
                </a:gridCol>
                <a:gridCol w="1152128">
                  <a:extLst>
                    <a:ext uri="{9D8B030D-6E8A-4147-A177-3AD203B41FA5}">
                      <a16:colId xmlns:a16="http://schemas.microsoft.com/office/drawing/2014/main" val="1332673124"/>
                    </a:ext>
                  </a:extLst>
                </a:gridCol>
              </a:tblGrid>
              <a:tr h="3096344">
                <a:tc>
                  <a:txBody>
                    <a:bodyPr/>
                    <a:lstStyle/>
                    <a:p>
                      <a:pPr marL="0" indent="0" algn="l">
                        <a:lnSpc>
                          <a:spcPct val="100000"/>
                        </a:lnSpc>
                        <a:spcAft>
                          <a:spcPts val="0"/>
                        </a:spcAft>
                        <a:buFont typeface="Arial" panose="020B0604020202020204" pitchFamily="34" charset="0"/>
                        <a:buNone/>
                      </a:pPr>
                      <a:endParaRPr lang="es-ES" sz="1600" b="0" dirty="0">
                        <a:effectLst/>
                        <a:latin typeface="Bookman Old Style" panose="02050604050505020204" pitchFamily="18" charset="0"/>
                      </a:endParaRPr>
                    </a:p>
                    <a:p>
                      <a:pPr marL="0" indent="0" algn="l">
                        <a:lnSpc>
                          <a:spcPct val="100000"/>
                        </a:lnSpc>
                        <a:spcAft>
                          <a:spcPts val="0"/>
                        </a:spcAft>
                        <a:buFont typeface="Arial" panose="020B0604020202020204" pitchFamily="34" charset="0"/>
                        <a:buNone/>
                      </a:pPr>
                      <a:r>
                        <a:rPr lang="es-ES" sz="1600" b="0" dirty="0">
                          <a:effectLst/>
                          <a:latin typeface="Bookman Old Style" panose="02050604050505020204" pitchFamily="18" charset="0"/>
                        </a:rPr>
                        <a:t>Baile Entretenido.</a:t>
                      </a:r>
                      <a:endParaRPr lang="es-CL" sz="1600" b="0" dirty="0">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34898" marR="34898" marT="0" marB="0"/>
                </a:tc>
                <a:tc>
                  <a:txBody>
                    <a:bodyPr/>
                    <a:lstStyle/>
                    <a:p>
                      <a:pPr algn="l">
                        <a:lnSpc>
                          <a:spcPct val="100000"/>
                        </a:lnSpc>
                        <a:spcAft>
                          <a:spcPts val="0"/>
                        </a:spcAft>
                      </a:pPr>
                      <a:endParaRPr lang="es-ES" sz="1600" b="0" dirty="0">
                        <a:effectLst/>
                        <a:latin typeface="Bookman Old Style" panose="02050604050505020204" pitchFamily="18" charset="0"/>
                      </a:endParaRPr>
                    </a:p>
                    <a:p>
                      <a:pPr algn="l">
                        <a:lnSpc>
                          <a:spcPct val="100000"/>
                        </a:lnSpc>
                        <a:spcAft>
                          <a:spcPts val="0"/>
                        </a:spcAft>
                      </a:pPr>
                      <a:r>
                        <a:rPr lang="es-ES" sz="1600" b="0" dirty="0">
                          <a:effectLst/>
                          <a:latin typeface="Bookman Old Style" panose="02050604050505020204" pitchFamily="18" charset="0"/>
                        </a:rPr>
                        <a:t>Crear una instancia para la participación de los trabajadores. Utilizando actividades que ayudaran al trabajo en equipo e, mediante clases de baile entretenido.</a:t>
                      </a:r>
                      <a:endParaRPr lang="es-CL" sz="1600" b="0" dirty="0">
                        <a:effectLst/>
                        <a:latin typeface="Bookman Old Style" panose="02050604050505020204" pitchFamily="18" charset="0"/>
                      </a:endParaRPr>
                    </a:p>
                    <a:p>
                      <a:pPr algn="l">
                        <a:lnSpc>
                          <a:spcPct val="100000"/>
                        </a:lnSpc>
                        <a:spcAft>
                          <a:spcPts val="0"/>
                        </a:spcAft>
                      </a:pPr>
                      <a:r>
                        <a:rPr lang="es-ES" sz="1600" b="0" dirty="0">
                          <a:effectLst/>
                          <a:latin typeface="Bookman Old Style" panose="02050604050505020204" pitchFamily="18" charset="0"/>
                        </a:rPr>
                        <a:t>Se realizarán 2 veces a la semana. </a:t>
                      </a:r>
                      <a:endParaRPr lang="es-CL" sz="1600" b="0" dirty="0">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34898" marR="34898" marT="0" marB="0"/>
                </a:tc>
                <a:tc>
                  <a:txBody>
                    <a:bodyPr/>
                    <a:lstStyle/>
                    <a:p>
                      <a:pPr algn="l">
                        <a:lnSpc>
                          <a:spcPct val="100000"/>
                        </a:lnSpc>
                        <a:spcAft>
                          <a:spcPts val="0"/>
                        </a:spcAft>
                      </a:pPr>
                      <a:endParaRPr lang="es-ES" sz="1600" b="0" dirty="0">
                        <a:effectLst/>
                        <a:latin typeface="Bookman Old Style" panose="02050604050505020204" pitchFamily="18" charset="0"/>
                      </a:endParaRPr>
                    </a:p>
                    <a:p>
                      <a:pPr algn="l">
                        <a:lnSpc>
                          <a:spcPct val="100000"/>
                        </a:lnSpc>
                        <a:spcAft>
                          <a:spcPts val="0"/>
                        </a:spcAft>
                      </a:pPr>
                      <a:r>
                        <a:rPr lang="es-ES" sz="1600" b="0" dirty="0">
                          <a:effectLst/>
                          <a:latin typeface="Bookman Old Style" panose="02050604050505020204" pitchFamily="18" charset="0"/>
                        </a:rPr>
                        <a:t>Encargado de recursos humanos, profesores externos</a:t>
                      </a:r>
                      <a:r>
                        <a:rPr lang="es-ES" sz="1600" b="0" baseline="0" dirty="0">
                          <a:effectLst/>
                          <a:latin typeface="Bookman Old Style" panose="02050604050505020204" pitchFamily="18" charset="0"/>
                        </a:rPr>
                        <a:t> de baile</a:t>
                      </a:r>
                      <a:endParaRPr lang="es-CL" sz="1600" b="0" dirty="0">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34898" marR="34898" marT="0" marB="0"/>
                </a:tc>
                <a:tc>
                  <a:txBody>
                    <a:bodyPr/>
                    <a:lstStyle/>
                    <a:p>
                      <a:pPr algn="l">
                        <a:lnSpc>
                          <a:spcPct val="100000"/>
                        </a:lnSpc>
                        <a:spcAft>
                          <a:spcPts val="0"/>
                        </a:spcAft>
                      </a:pPr>
                      <a:r>
                        <a:rPr lang="es-ES" sz="1600" b="0" dirty="0">
                          <a:effectLst/>
                          <a:latin typeface="Bookman Old Style" panose="02050604050505020204" pitchFamily="18" charset="0"/>
                        </a:rPr>
                        <a:t> </a:t>
                      </a:r>
                      <a:endParaRPr lang="es-CL" sz="1600" b="0" dirty="0">
                        <a:effectLst/>
                        <a:latin typeface="Bookman Old Style" panose="02050604050505020204" pitchFamily="18" charset="0"/>
                      </a:endParaRPr>
                    </a:p>
                    <a:p>
                      <a:pPr algn="ctr">
                        <a:lnSpc>
                          <a:spcPct val="100000"/>
                        </a:lnSpc>
                        <a:spcAft>
                          <a:spcPts val="0"/>
                        </a:spcAft>
                      </a:pPr>
                      <a:r>
                        <a:rPr lang="es-ES" sz="1600" b="0" dirty="0">
                          <a:effectLst/>
                          <a:latin typeface="Bookman Old Style" panose="02050604050505020204" pitchFamily="18" charset="0"/>
                        </a:rPr>
                        <a:t>8 semanas </a:t>
                      </a:r>
                      <a:endParaRPr lang="es-CL" sz="1600" b="0" dirty="0">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34898" marR="34898" marT="0" marB="0"/>
                </a:tc>
                <a:tc>
                  <a:txBody>
                    <a:bodyPr/>
                    <a:lstStyle/>
                    <a:p>
                      <a:pPr algn="l">
                        <a:lnSpc>
                          <a:spcPct val="100000"/>
                        </a:lnSpc>
                        <a:spcAft>
                          <a:spcPts val="0"/>
                        </a:spcAft>
                      </a:pPr>
                      <a:endParaRPr lang="es-ES" sz="1600" b="0" dirty="0">
                        <a:effectLst/>
                        <a:latin typeface="Bookman Old Style" panose="02050604050505020204" pitchFamily="18" charset="0"/>
                      </a:endParaRPr>
                    </a:p>
                    <a:p>
                      <a:pPr algn="ctr">
                        <a:lnSpc>
                          <a:spcPct val="100000"/>
                        </a:lnSpc>
                        <a:spcAft>
                          <a:spcPts val="0"/>
                        </a:spcAft>
                      </a:pPr>
                      <a:r>
                        <a:rPr lang="es-ES" sz="1600" b="0" dirty="0">
                          <a:effectLst/>
                          <a:latin typeface="Bookman Old Style" panose="02050604050505020204" pitchFamily="18" charset="0"/>
                        </a:rPr>
                        <a:t>Semana 16</a:t>
                      </a:r>
                      <a:endParaRPr lang="es-CL" sz="1600" b="0" dirty="0">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34898" marR="34898" marT="0" marB="0"/>
                </a:tc>
                <a:extLst>
                  <a:ext uri="{0D108BD9-81ED-4DB2-BD59-A6C34878D82A}">
                    <a16:rowId xmlns:a16="http://schemas.microsoft.com/office/drawing/2014/main" val="2887129640"/>
                  </a:ext>
                </a:extLst>
              </a:tr>
            </a:tbl>
          </a:graphicData>
        </a:graphic>
      </p:graphicFrame>
      <p:sp>
        <p:nvSpPr>
          <p:cNvPr id="4" name="Rectángulo 3"/>
          <p:cNvSpPr/>
          <p:nvPr/>
        </p:nvSpPr>
        <p:spPr>
          <a:xfrm>
            <a:off x="387219" y="5733256"/>
            <a:ext cx="4572000" cy="415498"/>
          </a:xfrm>
          <a:prstGeom prst="rect">
            <a:avLst/>
          </a:prstGeom>
        </p:spPr>
        <p:txBody>
          <a:bodyPr>
            <a:spAutoFit/>
          </a:bodyPr>
          <a:lstStyle/>
          <a:p>
            <a:pPr algn="ctr"/>
            <a:r>
              <a:rPr lang="es-ES" sz="1050" b="1" dirty="0">
                <a:latin typeface="Bookman Old Style" panose="02050604050505020204" pitchFamily="18" charset="0"/>
                <a:ea typeface="Times New Roman" panose="02020603050405020304" pitchFamily="18" charset="0"/>
                <a:cs typeface="Times New Roman" panose="02020603050405020304" pitchFamily="18" charset="0"/>
              </a:rPr>
              <a:t>Figura Nº IV.7. Plan de mejora riesgos psicosociales Empresas Lipigas Concón S.A. fuente: Elaboración propia</a:t>
            </a:r>
            <a:endParaRPr lang="es-CL" sz="1050" b="1" dirty="0">
              <a:latin typeface="Bookman Old Style" panose="02050604050505020204" pitchFamily="18" charset="0"/>
              <a:ea typeface="Times New Roman" panose="02020603050405020304" pitchFamily="18" charset="0"/>
              <a:cs typeface="Times New Roman" panose="02020603050405020304" pitchFamily="18" charset="0"/>
            </a:endParaRPr>
          </a:p>
        </p:txBody>
      </p:sp>
      <p:graphicFrame>
        <p:nvGraphicFramePr>
          <p:cNvPr id="2" name="Tabla 1"/>
          <p:cNvGraphicFramePr>
            <a:graphicFrameLocks noGrp="1"/>
          </p:cNvGraphicFramePr>
          <p:nvPr>
            <p:extLst>
              <p:ext uri="{D42A27DB-BD31-4B8C-83A1-F6EECF244321}">
                <p14:modId xmlns:p14="http://schemas.microsoft.com/office/powerpoint/2010/main" val="3846663481"/>
              </p:ext>
            </p:extLst>
          </p:nvPr>
        </p:nvGraphicFramePr>
        <p:xfrm>
          <a:off x="395537" y="1628800"/>
          <a:ext cx="8064895" cy="792088"/>
        </p:xfrm>
        <a:graphic>
          <a:graphicData uri="http://schemas.openxmlformats.org/drawingml/2006/table">
            <a:tbl>
              <a:tblPr firstRow="1" firstCol="1" bandRow="1">
                <a:tableStyleId>{72833802-FEF1-4C79-8D5D-14CF1EAF98D9}</a:tableStyleId>
              </a:tblPr>
              <a:tblGrid>
                <a:gridCol w="1584175">
                  <a:extLst>
                    <a:ext uri="{9D8B030D-6E8A-4147-A177-3AD203B41FA5}">
                      <a16:colId xmlns:a16="http://schemas.microsoft.com/office/drawing/2014/main" val="1813619798"/>
                    </a:ext>
                  </a:extLst>
                </a:gridCol>
                <a:gridCol w="2160240">
                  <a:extLst>
                    <a:ext uri="{9D8B030D-6E8A-4147-A177-3AD203B41FA5}">
                      <a16:colId xmlns:a16="http://schemas.microsoft.com/office/drawing/2014/main" val="1057896160"/>
                    </a:ext>
                  </a:extLst>
                </a:gridCol>
                <a:gridCol w="1944216">
                  <a:extLst>
                    <a:ext uri="{9D8B030D-6E8A-4147-A177-3AD203B41FA5}">
                      <a16:colId xmlns:a16="http://schemas.microsoft.com/office/drawing/2014/main" val="3663463162"/>
                    </a:ext>
                  </a:extLst>
                </a:gridCol>
                <a:gridCol w="1152128">
                  <a:extLst>
                    <a:ext uri="{9D8B030D-6E8A-4147-A177-3AD203B41FA5}">
                      <a16:colId xmlns:a16="http://schemas.microsoft.com/office/drawing/2014/main" val="3410187612"/>
                    </a:ext>
                  </a:extLst>
                </a:gridCol>
                <a:gridCol w="1224136">
                  <a:extLst>
                    <a:ext uri="{9D8B030D-6E8A-4147-A177-3AD203B41FA5}">
                      <a16:colId xmlns:a16="http://schemas.microsoft.com/office/drawing/2014/main" val="2355583623"/>
                    </a:ext>
                  </a:extLst>
                </a:gridCol>
              </a:tblGrid>
              <a:tr h="792088">
                <a:tc>
                  <a:txBody>
                    <a:bodyPr/>
                    <a:lstStyle/>
                    <a:p>
                      <a:pPr algn="ctr">
                        <a:lnSpc>
                          <a:spcPct val="150000"/>
                        </a:lnSpc>
                        <a:spcAft>
                          <a:spcPts val="0"/>
                        </a:spcAft>
                      </a:pPr>
                      <a:r>
                        <a:rPr lang="es-ES" sz="1200" dirty="0">
                          <a:effectLst/>
                        </a:rPr>
                        <a:t>Actividad</a:t>
                      </a:r>
                      <a:endParaRPr lang="es-CL" sz="1200" dirty="0">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29096" marR="29096" marT="0" marB="0"/>
                </a:tc>
                <a:tc>
                  <a:txBody>
                    <a:bodyPr/>
                    <a:lstStyle/>
                    <a:p>
                      <a:pPr algn="ctr">
                        <a:lnSpc>
                          <a:spcPct val="150000"/>
                        </a:lnSpc>
                        <a:spcAft>
                          <a:spcPts val="0"/>
                        </a:spcAft>
                      </a:pPr>
                      <a:r>
                        <a:rPr lang="es-ES" sz="1200" dirty="0">
                          <a:effectLst/>
                        </a:rPr>
                        <a:t>Descripción de Acciones</a:t>
                      </a:r>
                      <a:endParaRPr lang="es-CL" sz="1200" dirty="0">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29096" marR="29096" marT="0" marB="0"/>
                </a:tc>
                <a:tc>
                  <a:txBody>
                    <a:bodyPr/>
                    <a:lstStyle/>
                    <a:p>
                      <a:pPr algn="ctr">
                        <a:lnSpc>
                          <a:spcPct val="150000"/>
                        </a:lnSpc>
                        <a:spcAft>
                          <a:spcPts val="0"/>
                        </a:spcAft>
                      </a:pPr>
                      <a:r>
                        <a:rPr lang="es-ES" sz="1200" dirty="0">
                          <a:effectLst/>
                        </a:rPr>
                        <a:t>Responsable</a:t>
                      </a:r>
                      <a:endParaRPr lang="es-CL" sz="1200" dirty="0">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29096" marR="29096" marT="0" marB="0"/>
                </a:tc>
                <a:tc>
                  <a:txBody>
                    <a:bodyPr/>
                    <a:lstStyle/>
                    <a:p>
                      <a:pPr algn="ctr">
                        <a:lnSpc>
                          <a:spcPct val="150000"/>
                        </a:lnSpc>
                        <a:spcAft>
                          <a:spcPts val="0"/>
                        </a:spcAft>
                      </a:pPr>
                      <a:r>
                        <a:rPr lang="es-ES" sz="1200" dirty="0">
                          <a:effectLst/>
                        </a:rPr>
                        <a:t>Plazo de cumplimiento</a:t>
                      </a:r>
                      <a:endParaRPr lang="es-CL" sz="1200" dirty="0">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29096" marR="29096" marT="0" marB="0"/>
                </a:tc>
                <a:tc>
                  <a:txBody>
                    <a:bodyPr/>
                    <a:lstStyle/>
                    <a:p>
                      <a:pPr algn="ctr">
                        <a:lnSpc>
                          <a:spcPct val="150000"/>
                        </a:lnSpc>
                        <a:spcAft>
                          <a:spcPts val="0"/>
                        </a:spcAft>
                      </a:pPr>
                      <a:r>
                        <a:rPr lang="es-ES" sz="1200" dirty="0">
                          <a:effectLst/>
                        </a:rPr>
                        <a:t>Verificación de cumplimiento</a:t>
                      </a:r>
                      <a:endParaRPr lang="es-CL" sz="1200" dirty="0">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29096" marR="29096" marT="0" marB="0"/>
                </a:tc>
                <a:extLst>
                  <a:ext uri="{0D108BD9-81ED-4DB2-BD59-A6C34878D82A}">
                    <a16:rowId xmlns:a16="http://schemas.microsoft.com/office/drawing/2014/main" val="3650447632"/>
                  </a:ext>
                </a:extLst>
              </a:tr>
            </a:tbl>
          </a:graphicData>
        </a:graphic>
      </p:graphicFrame>
    </p:spTree>
    <p:extLst>
      <p:ext uri="{BB962C8B-B14F-4D97-AF65-F5344CB8AC3E}">
        <p14:creationId xmlns:p14="http://schemas.microsoft.com/office/powerpoint/2010/main" val="355567431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1"/>
          <p:cNvGraphicFramePr>
            <a:graphicFrameLocks noGrp="1"/>
          </p:cNvGraphicFramePr>
          <p:nvPr>
            <p:extLst>
              <p:ext uri="{D42A27DB-BD31-4B8C-83A1-F6EECF244321}">
                <p14:modId xmlns:p14="http://schemas.microsoft.com/office/powerpoint/2010/main" val="264339410"/>
              </p:ext>
            </p:extLst>
          </p:nvPr>
        </p:nvGraphicFramePr>
        <p:xfrm>
          <a:off x="1142166" y="1772815"/>
          <a:ext cx="7318265" cy="2599041"/>
        </p:xfrm>
        <a:graphic>
          <a:graphicData uri="http://schemas.openxmlformats.org/drawingml/2006/table">
            <a:tbl>
              <a:tblPr/>
              <a:tblGrid>
                <a:gridCol w="2025201">
                  <a:extLst>
                    <a:ext uri="{9D8B030D-6E8A-4147-A177-3AD203B41FA5}">
                      <a16:colId xmlns:a16="http://schemas.microsoft.com/office/drawing/2014/main" val="670491077"/>
                    </a:ext>
                  </a:extLst>
                </a:gridCol>
                <a:gridCol w="1411970">
                  <a:extLst>
                    <a:ext uri="{9D8B030D-6E8A-4147-A177-3AD203B41FA5}">
                      <a16:colId xmlns:a16="http://schemas.microsoft.com/office/drawing/2014/main" val="1691800998"/>
                    </a:ext>
                  </a:extLst>
                </a:gridCol>
                <a:gridCol w="1373086">
                  <a:extLst>
                    <a:ext uri="{9D8B030D-6E8A-4147-A177-3AD203B41FA5}">
                      <a16:colId xmlns:a16="http://schemas.microsoft.com/office/drawing/2014/main" val="3601118199"/>
                    </a:ext>
                  </a:extLst>
                </a:gridCol>
                <a:gridCol w="1262915">
                  <a:extLst>
                    <a:ext uri="{9D8B030D-6E8A-4147-A177-3AD203B41FA5}">
                      <a16:colId xmlns:a16="http://schemas.microsoft.com/office/drawing/2014/main" val="2774381719"/>
                    </a:ext>
                  </a:extLst>
                </a:gridCol>
                <a:gridCol w="1245093">
                  <a:extLst>
                    <a:ext uri="{9D8B030D-6E8A-4147-A177-3AD203B41FA5}">
                      <a16:colId xmlns:a16="http://schemas.microsoft.com/office/drawing/2014/main" val="2806678199"/>
                    </a:ext>
                  </a:extLst>
                </a:gridCol>
              </a:tblGrid>
              <a:tr h="774022">
                <a:tc>
                  <a:txBody>
                    <a:bodyPr/>
                    <a:lstStyle/>
                    <a:p>
                      <a:pPr algn="ctr">
                        <a:spcAft>
                          <a:spcPts val="0"/>
                        </a:spcAft>
                      </a:pPr>
                      <a:r>
                        <a:rPr lang="es-CL" sz="1800" b="1" dirty="0">
                          <a:effectLst/>
                          <a:latin typeface="Bookman Old Style" panose="02050604050505020204" pitchFamily="18" charset="0"/>
                          <a:ea typeface="Calibri" panose="020F0502020204030204" pitchFamily="34" charset="0"/>
                          <a:cs typeface="Times New Roman" panose="02020603050405020304" pitchFamily="18" charset="0"/>
                        </a:rPr>
                        <a:t>Actividad </a:t>
                      </a:r>
                      <a:endParaRPr lang="es-CL" sz="1800" dirty="0">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7144" marR="7144" marT="714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a:spcAft>
                          <a:spcPts val="0"/>
                        </a:spcAft>
                      </a:pPr>
                      <a:r>
                        <a:rPr lang="es-CL" sz="1800" b="1" dirty="0">
                          <a:effectLst/>
                          <a:latin typeface="Bookman Old Style" panose="02050604050505020204" pitchFamily="18" charset="0"/>
                          <a:ea typeface="Calibri" panose="020F0502020204030204" pitchFamily="34" charset="0"/>
                          <a:cs typeface="Arial" panose="020B0604020202020204" pitchFamily="34" charset="0"/>
                        </a:rPr>
                        <a:t>Valor </a:t>
                      </a:r>
                      <a:endParaRPr lang="es-CL" sz="1800" dirty="0">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7144" marR="7144" marT="714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a:spcAft>
                          <a:spcPts val="0"/>
                        </a:spcAft>
                      </a:pPr>
                      <a:r>
                        <a:rPr lang="es-CL" sz="1800" b="1" dirty="0">
                          <a:effectLst/>
                          <a:latin typeface="Bookman Old Style" panose="02050604050505020204" pitchFamily="18" charset="0"/>
                          <a:ea typeface="Calibri" panose="020F0502020204030204" pitchFamily="34" charset="0"/>
                          <a:cs typeface="Arial" panose="020B0604020202020204" pitchFamily="34" charset="0"/>
                        </a:rPr>
                        <a:t>Periocidad</a:t>
                      </a:r>
                      <a:endParaRPr lang="es-CL" sz="1800" dirty="0">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7144" marR="7144" marT="714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a:spcAft>
                          <a:spcPts val="0"/>
                        </a:spcAft>
                      </a:pPr>
                      <a:r>
                        <a:rPr lang="es-CL" sz="1800" b="1">
                          <a:effectLst/>
                          <a:latin typeface="Bookman Old Style" panose="02050604050505020204" pitchFamily="18" charset="0"/>
                          <a:ea typeface="Calibri" panose="020F0502020204030204" pitchFamily="34" charset="0"/>
                          <a:cs typeface="Arial" panose="020B0604020202020204" pitchFamily="34" charset="0"/>
                        </a:rPr>
                        <a:t>Horas a utilizar</a:t>
                      </a:r>
                      <a:endParaRPr lang="es-CL" sz="1800">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7144" marR="7144" marT="714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a:spcAft>
                          <a:spcPts val="0"/>
                        </a:spcAft>
                      </a:pPr>
                      <a:r>
                        <a:rPr lang="es-CL" sz="1800" b="1" dirty="0">
                          <a:effectLst/>
                          <a:latin typeface="Bookman Old Style" panose="02050604050505020204" pitchFamily="18" charset="0"/>
                          <a:ea typeface="Calibri" panose="020F0502020204030204" pitchFamily="34" charset="0"/>
                          <a:cs typeface="Arial" panose="020B0604020202020204" pitchFamily="34" charset="0"/>
                        </a:rPr>
                        <a:t>Costo actividad mensual </a:t>
                      </a:r>
                      <a:endParaRPr lang="es-CL" sz="1800" dirty="0">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7144" marR="7144" marT="714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extLst>
                  <a:ext uri="{0D108BD9-81ED-4DB2-BD59-A6C34878D82A}">
                    <a16:rowId xmlns:a16="http://schemas.microsoft.com/office/drawing/2014/main" val="3924919696"/>
                  </a:ext>
                </a:extLst>
              </a:tr>
              <a:tr h="554760">
                <a:tc>
                  <a:txBody>
                    <a:bodyPr/>
                    <a:lstStyle/>
                    <a:p>
                      <a:pPr algn="l">
                        <a:spcAft>
                          <a:spcPts val="0"/>
                        </a:spcAft>
                      </a:pPr>
                      <a:r>
                        <a:rPr lang="es-CL" sz="1800" dirty="0">
                          <a:effectLst/>
                          <a:latin typeface="Bookman Old Style" panose="02050604050505020204" pitchFamily="18" charset="0"/>
                          <a:ea typeface="Calibri" panose="020F0502020204030204" pitchFamily="34" charset="0"/>
                          <a:cs typeface="Arial" panose="020B0604020202020204" pitchFamily="34" charset="0"/>
                        </a:rPr>
                        <a:t>Talleres motivacionales </a:t>
                      </a:r>
                      <a:endParaRPr lang="es-CL" sz="1800" dirty="0">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7144" marR="7144" marT="714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a:spcAft>
                          <a:spcPts val="0"/>
                        </a:spcAft>
                      </a:pPr>
                      <a:r>
                        <a:rPr lang="es-CL" sz="1800">
                          <a:effectLst/>
                          <a:latin typeface="Bookman Old Style" panose="02050604050505020204" pitchFamily="18" charset="0"/>
                          <a:ea typeface="Calibri" panose="020F0502020204030204" pitchFamily="34" charset="0"/>
                          <a:cs typeface="Arial" panose="020B0604020202020204" pitchFamily="34" charset="0"/>
                        </a:rPr>
                        <a:t>10 uf por charla, taller  </a:t>
                      </a:r>
                      <a:endParaRPr lang="es-CL" sz="1800">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7144" marR="7144" marT="714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a:spcAft>
                          <a:spcPts val="0"/>
                        </a:spcAft>
                      </a:pPr>
                      <a:r>
                        <a:rPr lang="es-CL" sz="1800" dirty="0">
                          <a:effectLst/>
                          <a:latin typeface="Bookman Old Style" panose="02050604050505020204" pitchFamily="18" charset="0"/>
                          <a:ea typeface="Calibri" panose="020F0502020204030204" pitchFamily="34" charset="0"/>
                          <a:cs typeface="Arial" panose="020B0604020202020204" pitchFamily="34" charset="0"/>
                        </a:rPr>
                        <a:t>1 charla al mes </a:t>
                      </a:r>
                      <a:endParaRPr lang="es-CL" sz="1800" dirty="0">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7144" marR="7144" marT="714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a:spcAft>
                          <a:spcPts val="0"/>
                        </a:spcAft>
                      </a:pPr>
                      <a:r>
                        <a:rPr lang="es-CL" sz="1800" dirty="0">
                          <a:effectLst/>
                          <a:latin typeface="Bookman Old Style" panose="02050604050505020204" pitchFamily="18" charset="0"/>
                          <a:ea typeface="Calibri" panose="020F0502020204030204" pitchFamily="34" charset="0"/>
                          <a:cs typeface="Arial" panose="020B0604020202020204" pitchFamily="34" charset="0"/>
                        </a:rPr>
                        <a:t>1-2 hrs.</a:t>
                      </a:r>
                      <a:endParaRPr lang="es-CL" sz="1800" dirty="0">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7144" marR="7144" marT="714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a:spcAft>
                          <a:spcPts val="0"/>
                        </a:spcAft>
                      </a:pPr>
                      <a:r>
                        <a:rPr lang="es-CL" sz="1800" dirty="0">
                          <a:effectLst/>
                          <a:latin typeface="Bookman Old Style" panose="02050604050505020204" pitchFamily="18" charset="0"/>
                          <a:ea typeface="Calibri" panose="020F0502020204030204" pitchFamily="34" charset="0"/>
                          <a:cs typeface="Arial" panose="020B0604020202020204" pitchFamily="34" charset="0"/>
                        </a:rPr>
                        <a:t>10 uf </a:t>
                      </a:r>
                      <a:endParaRPr lang="es-CL" sz="1800" dirty="0">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7144" marR="7144" marT="714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extLst>
                  <a:ext uri="{0D108BD9-81ED-4DB2-BD59-A6C34878D82A}">
                    <a16:rowId xmlns:a16="http://schemas.microsoft.com/office/drawing/2014/main" val="1796700434"/>
                  </a:ext>
                </a:extLst>
              </a:tr>
              <a:tr h="520417">
                <a:tc>
                  <a:txBody>
                    <a:bodyPr/>
                    <a:lstStyle/>
                    <a:p>
                      <a:pPr algn="l">
                        <a:spcAft>
                          <a:spcPts val="0"/>
                        </a:spcAft>
                      </a:pPr>
                      <a:r>
                        <a:rPr lang="es-CL" sz="1800">
                          <a:effectLst/>
                          <a:latin typeface="Bookman Old Style" panose="02050604050505020204" pitchFamily="18" charset="0"/>
                          <a:ea typeface="Calibri" panose="020F0502020204030204" pitchFamily="34" charset="0"/>
                          <a:cs typeface="Arial" panose="020B0604020202020204" pitchFamily="34" charset="0"/>
                        </a:rPr>
                        <a:t>Baile entretenido </a:t>
                      </a:r>
                      <a:endParaRPr lang="es-CL" sz="1800">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7144" marR="7144" marT="714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a:spcAft>
                          <a:spcPts val="0"/>
                        </a:spcAft>
                      </a:pPr>
                      <a:r>
                        <a:rPr lang="es-CL" sz="1800">
                          <a:effectLst/>
                          <a:latin typeface="Bookman Old Style" panose="02050604050505020204" pitchFamily="18" charset="0"/>
                          <a:ea typeface="Calibri" panose="020F0502020204030204" pitchFamily="34" charset="0"/>
                          <a:cs typeface="Arial" panose="020B0604020202020204" pitchFamily="34" charset="0"/>
                        </a:rPr>
                        <a:t>5 uf por clase </a:t>
                      </a:r>
                      <a:endParaRPr lang="es-CL" sz="1800">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7144" marR="7144" marT="714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a:spcAft>
                          <a:spcPts val="0"/>
                        </a:spcAft>
                      </a:pPr>
                      <a:r>
                        <a:rPr lang="es-CL" sz="1800">
                          <a:effectLst/>
                          <a:latin typeface="Bookman Old Style" panose="02050604050505020204" pitchFamily="18" charset="0"/>
                          <a:ea typeface="Calibri" panose="020F0502020204030204" pitchFamily="34" charset="0"/>
                          <a:cs typeface="Arial" panose="020B0604020202020204" pitchFamily="34" charset="0"/>
                        </a:rPr>
                        <a:t>2 clases al mes </a:t>
                      </a:r>
                      <a:endParaRPr lang="es-CL" sz="1800">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7144" marR="7144" marT="714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a:spcAft>
                          <a:spcPts val="0"/>
                        </a:spcAft>
                      </a:pPr>
                      <a:r>
                        <a:rPr lang="es-CL" sz="1800" dirty="0">
                          <a:effectLst/>
                          <a:latin typeface="Bookman Old Style" panose="02050604050505020204" pitchFamily="18" charset="0"/>
                          <a:ea typeface="Calibri" panose="020F0502020204030204" pitchFamily="34" charset="0"/>
                          <a:cs typeface="Arial" panose="020B0604020202020204" pitchFamily="34" charset="0"/>
                        </a:rPr>
                        <a:t>30 minutos</a:t>
                      </a:r>
                      <a:endParaRPr lang="es-CL" sz="1800" dirty="0">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7144" marR="7144" marT="714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a:spcAft>
                          <a:spcPts val="0"/>
                        </a:spcAft>
                      </a:pPr>
                      <a:r>
                        <a:rPr lang="es-CL" sz="1800">
                          <a:effectLst/>
                          <a:latin typeface="Bookman Old Style" panose="02050604050505020204" pitchFamily="18" charset="0"/>
                          <a:ea typeface="Calibri" panose="020F0502020204030204" pitchFamily="34" charset="0"/>
                          <a:cs typeface="Arial" panose="020B0604020202020204" pitchFamily="34" charset="0"/>
                        </a:rPr>
                        <a:t>10 uf </a:t>
                      </a:r>
                      <a:endParaRPr lang="es-CL" sz="1800">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7144" marR="7144" marT="714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extLst>
                  <a:ext uri="{0D108BD9-81ED-4DB2-BD59-A6C34878D82A}">
                    <a16:rowId xmlns:a16="http://schemas.microsoft.com/office/drawing/2014/main" val="3548569481"/>
                  </a:ext>
                </a:extLst>
              </a:tr>
              <a:tr h="383049">
                <a:tc>
                  <a:txBody>
                    <a:bodyPr/>
                    <a:lstStyle/>
                    <a:p>
                      <a:pPr algn="l">
                        <a:spcAft>
                          <a:spcPts val="0"/>
                        </a:spcAft>
                      </a:pPr>
                      <a:r>
                        <a:rPr lang="es-CL" sz="1800" b="1">
                          <a:effectLst/>
                          <a:latin typeface="Bookman Old Style" panose="02050604050505020204" pitchFamily="18" charset="0"/>
                          <a:ea typeface="Calibri" panose="020F0502020204030204" pitchFamily="34" charset="0"/>
                          <a:cs typeface="Arial" panose="020B0604020202020204" pitchFamily="34" charset="0"/>
                        </a:rPr>
                        <a:t>Costo total </a:t>
                      </a:r>
                      <a:endParaRPr lang="es-CL" sz="1800">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7144" marR="7144" marT="714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a:spcAft>
                          <a:spcPts val="0"/>
                        </a:spcAft>
                      </a:pPr>
                      <a:r>
                        <a:rPr lang="es-CL" sz="1800" b="1">
                          <a:effectLst/>
                          <a:latin typeface="Bookman Old Style" panose="02050604050505020204" pitchFamily="18" charset="0"/>
                          <a:ea typeface="Calibri" panose="020F0502020204030204" pitchFamily="34" charset="0"/>
                          <a:cs typeface="Arial" panose="020B0604020202020204" pitchFamily="34" charset="0"/>
                        </a:rPr>
                        <a:t> </a:t>
                      </a:r>
                      <a:endParaRPr lang="es-CL" sz="1800">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7144" marR="7144" marT="714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a:spcAft>
                          <a:spcPts val="0"/>
                        </a:spcAft>
                      </a:pPr>
                      <a:r>
                        <a:rPr lang="es-CL" sz="1800" b="1">
                          <a:effectLst/>
                          <a:latin typeface="Bookman Old Style" panose="02050604050505020204" pitchFamily="18" charset="0"/>
                          <a:ea typeface="Calibri" panose="020F0502020204030204" pitchFamily="34" charset="0"/>
                          <a:cs typeface="Arial" panose="020B0604020202020204" pitchFamily="34" charset="0"/>
                        </a:rPr>
                        <a:t> </a:t>
                      </a:r>
                      <a:endParaRPr lang="es-CL" sz="1800">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7144" marR="7144" marT="714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a:spcAft>
                          <a:spcPts val="0"/>
                        </a:spcAft>
                      </a:pPr>
                      <a:r>
                        <a:rPr lang="es-CL" sz="1800" b="1">
                          <a:effectLst/>
                          <a:latin typeface="Bookman Old Style" panose="02050604050505020204" pitchFamily="18" charset="0"/>
                          <a:ea typeface="Calibri" panose="020F0502020204030204" pitchFamily="34" charset="0"/>
                          <a:cs typeface="Arial" panose="020B0604020202020204" pitchFamily="34" charset="0"/>
                        </a:rPr>
                        <a:t> </a:t>
                      </a:r>
                      <a:endParaRPr lang="es-CL" sz="1800">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7144" marR="7144" marT="714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a:spcAft>
                          <a:spcPts val="0"/>
                        </a:spcAft>
                      </a:pPr>
                      <a:r>
                        <a:rPr lang="es-CL" sz="1800" b="1" dirty="0">
                          <a:effectLst/>
                          <a:latin typeface="Bookman Old Style" panose="02050604050505020204" pitchFamily="18" charset="0"/>
                          <a:ea typeface="Calibri" panose="020F0502020204030204" pitchFamily="34" charset="0"/>
                          <a:cs typeface="Arial" panose="020B0604020202020204" pitchFamily="34" charset="0"/>
                        </a:rPr>
                        <a:t>20 uf </a:t>
                      </a:r>
                      <a:endParaRPr lang="es-CL" sz="1800" dirty="0">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7144" marR="7144" marT="714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extLst>
                  <a:ext uri="{0D108BD9-81ED-4DB2-BD59-A6C34878D82A}">
                    <a16:rowId xmlns:a16="http://schemas.microsoft.com/office/drawing/2014/main" val="2156547773"/>
                  </a:ext>
                </a:extLst>
              </a:tr>
            </a:tbl>
          </a:graphicData>
        </a:graphic>
      </p:graphicFrame>
      <p:sp>
        <p:nvSpPr>
          <p:cNvPr id="3" name="Rectangle 1"/>
          <p:cNvSpPr>
            <a:spLocks noChangeArrowheads="1"/>
          </p:cNvSpPr>
          <p:nvPr/>
        </p:nvSpPr>
        <p:spPr bwMode="auto">
          <a:xfrm>
            <a:off x="323528" y="843715"/>
            <a:ext cx="8136904" cy="18582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algn="ctr" defTabSz="685800" eaLnBrk="0" fontAlgn="base" hangingPunct="0">
              <a:spcBef>
                <a:spcPct val="0"/>
              </a:spcBef>
              <a:spcAft>
                <a:spcPct val="0"/>
              </a:spcAft>
            </a:pPr>
            <a:endParaRPr lang="es-ES" altLang="es-CL" sz="900" b="1" dirty="0">
              <a:latin typeface="Bookman Old Style" panose="02050604050505020204" pitchFamily="18" charset="0"/>
              <a:cs typeface="Times New Roman" panose="02020603050405020304" pitchFamily="18" charset="0"/>
            </a:endParaRPr>
          </a:p>
          <a:p>
            <a:pPr algn="ctr" defTabSz="685800" eaLnBrk="0" fontAlgn="base" hangingPunct="0">
              <a:spcBef>
                <a:spcPct val="0"/>
              </a:spcBef>
              <a:spcAft>
                <a:spcPct val="0"/>
              </a:spcAft>
            </a:pPr>
            <a:endParaRPr lang="es-ES" altLang="es-CL" sz="900" b="1" dirty="0">
              <a:latin typeface="Bookman Old Style" panose="02050604050505020204" pitchFamily="18" charset="0"/>
              <a:cs typeface="Times New Roman" panose="02020603050405020304" pitchFamily="18" charset="0"/>
            </a:endParaRPr>
          </a:p>
          <a:p>
            <a:pPr algn="ctr" defTabSz="685800" eaLnBrk="0" fontAlgn="base" hangingPunct="0">
              <a:spcBef>
                <a:spcPct val="0"/>
              </a:spcBef>
              <a:spcAft>
                <a:spcPct val="0"/>
              </a:spcAft>
            </a:pPr>
            <a:endParaRPr lang="es-ES" altLang="es-CL" sz="900" b="1" dirty="0">
              <a:latin typeface="Bookman Old Style" panose="02050604050505020204" pitchFamily="18" charset="0"/>
              <a:cs typeface="Times New Roman" panose="02020603050405020304" pitchFamily="18" charset="0"/>
            </a:endParaRPr>
          </a:p>
          <a:p>
            <a:pPr algn="ctr" defTabSz="685800" eaLnBrk="0" fontAlgn="base" hangingPunct="0">
              <a:spcBef>
                <a:spcPct val="0"/>
              </a:spcBef>
              <a:spcAft>
                <a:spcPct val="0"/>
              </a:spcAft>
            </a:pPr>
            <a:endParaRPr lang="es-ES" altLang="es-CL" sz="900" b="1" dirty="0">
              <a:latin typeface="Bookman Old Style" panose="02050604050505020204" pitchFamily="18" charset="0"/>
              <a:cs typeface="Times New Roman" panose="02020603050405020304" pitchFamily="18" charset="0"/>
            </a:endParaRPr>
          </a:p>
          <a:p>
            <a:pPr algn="ctr" defTabSz="685800" eaLnBrk="0" fontAlgn="base" hangingPunct="0">
              <a:spcBef>
                <a:spcPct val="0"/>
              </a:spcBef>
              <a:spcAft>
                <a:spcPct val="0"/>
              </a:spcAft>
            </a:pPr>
            <a:endParaRPr lang="es-ES" altLang="es-CL" sz="900" b="1" dirty="0">
              <a:latin typeface="Bookman Old Style" panose="02050604050505020204" pitchFamily="18" charset="0"/>
              <a:cs typeface="Times New Roman" panose="02020603050405020304" pitchFamily="18" charset="0"/>
            </a:endParaRPr>
          </a:p>
          <a:p>
            <a:pPr algn="ctr" defTabSz="685800" eaLnBrk="0" fontAlgn="base" hangingPunct="0">
              <a:spcBef>
                <a:spcPct val="0"/>
              </a:spcBef>
              <a:spcAft>
                <a:spcPct val="0"/>
              </a:spcAft>
            </a:pPr>
            <a:endParaRPr lang="es-ES" altLang="es-CL" sz="900" b="1" dirty="0">
              <a:latin typeface="Bookman Old Style" panose="02050604050505020204" pitchFamily="18" charset="0"/>
              <a:cs typeface="Times New Roman" panose="02020603050405020304" pitchFamily="18" charset="0"/>
            </a:endParaRPr>
          </a:p>
          <a:p>
            <a:pPr algn="ctr" defTabSz="685800" eaLnBrk="0" fontAlgn="base" hangingPunct="0">
              <a:spcBef>
                <a:spcPct val="0"/>
              </a:spcBef>
              <a:spcAft>
                <a:spcPct val="0"/>
              </a:spcAft>
            </a:pPr>
            <a:endParaRPr lang="es-ES" altLang="es-CL" sz="900" b="1" dirty="0">
              <a:latin typeface="Bookman Old Style" panose="02050604050505020204" pitchFamily="18" charset="0"/>
              <a:cs typeface="Times New Roman" panose="02020603050405020304" pitchFamily="18" charset="0"/>
            </a:endParaRPr>
          </a:p>
          <a:p>
            <a:pPr algn="ctr" defTabSz="685800" eaLnBrk="0" fontAlgn="base" hangingPunct="0">
              <a:spcBef>
                <a:spcPct val="0"/>
              </a:spcBef>
              <a:spcAft>
                <a:spcPct val="0"/>
              </a:spcAft>
            </a:pPr>
            <a:endParaRPr lang="es-ES" altLang="es-CL" sz="900" b="1" dirty="0">
              <a:latin typeface="Bookman Old Style" panose="02050604050505020204" pitchFamily="18" charset="0"/>
              <a:cs typeface="Times New Roman" panose="02020603050405020304" pitchFamily="18" charset="0"/>
            </a:endParaRPr>
          </a:p>
          <a:p>
            <a:pPr algn="ctr" defTabSz="685800" eaLnBrk="0" fontAlgn="base" hangingPunct="0">
              <a:spcBef>
                <a:spcPct val="0"/>
              </a:spcBef>
              <a:spcAft>
                <a:spcPct val="0"/>
              </a:spcAft>
            </a:pPr>
            <a:endParaRPr lang="es-ES" altLang="es-CL" sz="900" b="1" dirty="0">
              <a:latin typeface="Bookman Old Style" panose="02050604050505020204" pitchFamily="18" charset="0"/>
              <a:cs typeface="Times New Roman" panose="02020603050405020304" pitchFamily="18" charset="0"/>
            </a:endParaRPr>
          </a:p>
          <a:p>
            <a:pPr algn="ctr" defTabSz="685800" eaLnBrk="0" fontAlgn="base" hangingPunct="0">
              <a:spcBef>
                <a:spcPct val="0"/>
              </a:spcBef>
              <a:spcAft>
                <a:spcPct val="0"/>
              </a:spcAft>
            </a:pPr>
            <a:endParaRPr lang="es-ES" altLang="es-CL" sz="900" b="1" dirty="0">
              <a:latin typeface="Bookman Old Style" panose="02050604050505020204" pitchFamily="18" charset="0"/>
              <a:cs typeface="Times New Roman" panose="02020603050405020304" pitchFamily="18" charset="0"/>
            </a:endParaRPr>
          </a:p>
          <a:p>
            <a:pPr algn="ctr" defTabSz="685800" eaLnBrk="0" fontAlgn="base" hangingPunct="0">
              <a:spcBef>
                <a:spcPct val="0"/>
              </a:spcBef>
              <a:spcAft>
                <a:spcPct val="0"/>
              </a:spcAft>
            </a:pPr>
            <a:endParaRPr lang="es-CL" altLang="es-CL" sz="825" dirty="0"/>
          </a:p>
          <a:p>
            <a:pPr algn="ctr" defTabSz="685800" eaLnBrk="0" fontAlgn="base" hangingPunct="0">
              <a:spcBef>
                <a:spcPct val="0"/>
              </a:spcBef>
              <a:spcAft>
                <a:spcPct val="0"/>
              </a:spcAft>
            </a:pPr>
            <a:r>
              <a:rPr lang="es-ES" altLang="es-CL" sz="900" b="1" dirty="0">
                <a:latin typeface="Bookman Old Style" panose="02050604050505020204" pitchFamily="18" charset="0"/>
                <a:ea typeface="Times New Roman" panose="02020603050405020304" pitchFamily="18" charset="0"/>
                <a:cs typeface="Times New Roman" panose="02020603050405020304" pitchFamily="18" charset="0"/>
              </a:rPr>
              <a:t> </a:t>
            </a:r>
            <a:endParaRPr lang="es-CL" altLang="es-CL" sz="825" dirty="0"/>
          </a:p>
          <a:p>
            <a:pPr algn="ctr" defTabSz="685800" eaLnBrk="0" fontAlgn="base" hangingPunct="0">
              <a:spcBef>
                <a:spcPct val="0"/>
              </a:spcBef>
              <a:spcAft>
                <a:spcPct val="0"/>
              </a:spcAft>
            </a:pPr>
            <a:r>
              <a:rPr lang="es-ES" altLang="es-CL" sz="900" dirty="0">
                <a:latin typeface="Bookman Old Style" panose="02050604050505020204" pitchFamily="18" charset="0"/>
                <a:ea typeface="Times New Roman" panose="02020603050405020304" pitchFamily="18" charset="0"/>
                <a:cs typeface="Times New Roman" panose="02020603050405020304" pitchFamily="18" charset="0"/>
              </a:rPr>
              <a:t> </a:t>
            </a:r>
            <a:endParaRPr lang="es-ES" altLang="es-CL" sz="1350" dirty="0">
              <a:latin typeface="Arial" panose="020B0604020202020204" pitchFamily="34" charset="0"/>
            </a:endParaRPr>
          </a:p>
        </p:txBody>
      </p:sp>
      <p:sp>
        <p:nvSpPr>
          <p:cNvPr id="4" name="Rectángulo 3"/>
          <p:cNvSpPr/>
          <p:nvPr/>
        </p:nvSpPr>
        <p:spPr>
          <a:xfrm>
            <a:off x="1403648" y="4437112"/>
            <a:ext cx="6534472" cy="1446550"/>
          </a:xfrm>
          <a:prstGeom prst="rect">
            <a:avLst/>
          </a:prstGeom>
        </p:spPr>
        <p:txBody>
          <a:bodyPr wrap="square">
            <a:spAutoFit/>
          </a:bodyPr>
          <a:lstStyle/>
          <a:p>
            <a:pPr algn="ctr" defTabSz="685800" eaLnBrk="0" fontAlgn="base" hangingPunct="0">
              <a:spcBef>
                <a:spcPct val="0"/>
              </a:spcBef>
              <a:spcAft>
                <a:spcPct val="0"/>
              </a:spcAft>
            </a:pPr>
            <a:r>
              <a:rPr lang="es-ES" altLang="es-CL" sz="1000" b="1" dirty="0">
                <a:latin typeface="Bookman Old Style" panose="02050604050505020204" pitchFamily="18" charset="0"/>
                <a:ea typeface="Times New Roman" panose="02020603050405020304" pitchFamily="18" charset="0"/>
                <a:cs typeface="Times New Roman" panose="02020603050405020304" pitchFamily="18" charset="0"/>
              </a:rPr>
              <a:t> </a:t>
            </a:r>
            <a:endParaRPr lang="es-CL" altLang="es-CL" sz="1000" dirty="0">
              <a:latin typeface="Bookman Old Style" panose="02050604050505020204" pitchFamily="18" charset="0"/>
            </a:endParaRPr>
          </a:p>
          <a:p>
            <a:pPr algn="ctr" defTabSz="685800" eaLnBrk="0" fontAlgn="base" hangingPunct="0">
              <a:spcBef>
                <a:spcPct val="0"/>
              </a:spcBef>
              <a:spcAft>
                <a:spcPct val="0"/>
              </a:spcAft>
              <a:buFontTx/>
              <a:buChar char="•"/>
            </a:pPr>
            <a:r>
              <a:rPr lang="es-ES" altLang="es-CL" b="1" dirty="0">
                <a:latin typeface="Bookman Old Style" panose="02050604050505020204" pitchFamily="18" charset="0"/>
                <a:ea typeface="Times New Roman" panose="02020603050405020304" pitchFamily="18" charset="0"/>
                <a:cs typeface="Times New Roman" panose="02020603050405020304" pitchFamily="18" charset="0"/>
              </a:rPr>
              <a:t>VALOR U.F. = </a:t>
            </a:r>
            <a:r>
              <a:rPr lang="es-ES" altLang="es-CL" dirty="0">
                <a:solidFill>
                  <a:srgbClr val="333333"/>
                </a:solidFill>
                <a:latin typeface="Bookman Old Style" panose="02050604050505020204" pitchFamily="18" charset="0"/>
                <a:ea typeface="Times New Roman" panose="02020603050405020304" pitchFamily="18" charset="0"/>
                <a:cs typeface="Times New Roman" panose="02020603050405020304" pitchFamily="18" charset="0"/>
              </a:rPr>
              <a:t>26.329,30 </a:t>
            </a:r>
            <a:endParaRPr lang="es-CL" altLang="es-CL" dirty="0">
              <a:latin typeface="Bookman Old Style" panose="02050604050505020204" pitchFamily="18" charset="0"/>
            </a:endParaRPr>
          </a:p>
          <a:p>
            <a:pPr algn="ctr" defTabSz="685800" eaLnBrk="0" fontAlgn="base" hangingPunct="0">
              <a:spcBef>
                <a:spcPct val="0"/>
              </a:spcBef>
              <a:spcAft>
                <a:spcPct val="0"/>
              </a:spcAft>
            </a:pPr>
            <a:r>
              <a:rPr lang="es-ES" altLang="es-CL" sz="1200" dirty="0">
                <a:latin typeface="Bookman Old Style" panose="02050604050505020204" pitchFamily="18" charset="0"/>
                <a:ea typeface="Times New Roman" panose="02020603050405020304" pitchFamily="18" charset="0"/>
                <a:cs typeface="Times New Roman" panose="02020603050405020304" pitchFamily="18" charset="0"/>
              </a:rPr>
              <a:t> </a:t>
            </a:r>
            <a:endParaRPr lang="es-CL" altLang="es-CL" sz="1200" dirty="0">
              <a:latin typeface="Bookman Old Style" panose="02050604050505020204" pitchFamily="18" charset="0"/>
            </a:endParaRPr>
          </a:p>
          <a:p>
            <a:pPr algn="ctr" defTabSz="685800" eaLnBrk="0" fontAlgn="base" hangingPunct="0">
              <a:spcBef>
                <a:spcPct val="0"/>
              </a:spcBef>
              <a:spcAft>
                <a:spcPct val="0"/>
              </a:spcAft>
            </a:pPr>
            <a:r>
              <a:rPr lang="es-ES" altLang="es-CL" sz="1200" b="1" dirty="0">
                <a:latin typeface="Bookman Old Style" panose="02050604050505020204" pitchFamily="18" charset="0"/>
                <a:ea typeface="Times New Roman" panose="02020603050405020304" pitchFamily="18" charset="0"/>
                <a:cs typeface="Times New Roman" panose="02020603050405020304" pitchFamily="18" charset="0"/>
              </a:rPr>
              <a:t>Figura Nº IV.8. Costos implementación, Empresas Lipigas Concón Fuente: Baile entretenido” Academia Rodrigo </a:t>
            </a:r>
            <a:r>
              <a:rPr lang="es-ES" altLang="es-CL" sz="1200" b="1" dirty="0" err="1">
                <a:latin typeface="Bookman Old Style" panose="02050604050505020204" pitchFamily="18" charset="0"/>
                <a:ea typeface="Times New Roman" panose="02020603050405020304" pitchFamily="18" charset="0"/>
                <a:cs typeface="Times New Roman" panose="02020603050405020304" pitchFamily="18" charset="0"/>
              </a:rPr>
              <a:t>Diaz</a:t>
            </a:r>
            <a:r>
              <a:rPr lang="es-ES" altLang="es-CL" sz="1200" b="1" dirty="0">
                <a:latin typeface="Bookman Old Style" panose="02050604050505020204" pitchFamily="18" charset="0"/>
                <a:ea typeface="Times New Roman" panose="02020603050405020304" pitchFamily="18" charset="0"/>
                <a:cs typeface="Times New Roman" panose="02020603050405020304" pitchFamily="18" charset="0"/>
              </a:rPr>
              <a:t>-Viña del Mar”; Charlas motivacionales</a:t>
            </a:r>
            <a:r>
              <a:rPr lang="es-ES" altLang="es-CL" sz="1200" b="1" dirty="0">
                <a:latin typeface="Bookman Old Style" panose="02050604050505020204" pitchFamily="18" charset="0"/>
                <a:ea typeface="Times New Roman" panose="02020603050405020304" pitchFamily="18" charset="0"/>
                <a:cs typeface="Times New Roman" panose="02020603050405020304" pitchFamily="18" charset="0"/>
                <a:hlinkClick r:id="rId2"/>
              </a:rPr>
              <a:t>http://www.charlasmotivacionales.cl/</a:t>
            </a:r>
            <a:r>
              <a:rPr lang="es-ES" altLang="es-CL" sz="1200" b="1" dirty="0">
                <a:latin typeface="Bookman Old Style" panose="02050604050505020204" pitchFamily="18" charset="0"/>
                <a:ea typeface="Times New Roman" panose="02020603050405020304" pitchFamily="18" charset="0"/>
                <a:cs typeface="Times New Roman" panose="02020603050405020304" pitchFamily="18" charset="0"/>
              </a:rPr>
              <a:t>;</a:t>
            </a:r>
            <a:endParaRPr lang="es-CL" altLang="es-CL" sz="1200" dirty="0">
              <a:latin typeface="Bookman Old Style" panose="02050604050505020204" pitchFamily="18" charset="0"/>
            </a:endParaRPr>
          </a:p>
          <a:p>
            <a:pPr algn="ctr" defTabSz="685800" eaLnBrk="0" fontAlgn="base" hangingPunct="0">
              <a:spcBef>
                <a:spcPct val="0"/>
              </a:spcBef>
              <a:spcAft>
                <a:spcPct val="0"/>
              </a:spcAft>
            </a:pPr>
            <a:r>
              <a:rPr lang="es-ES" altLang="es-CL" sz="1200" b="1" dirty="0">
                <a:latin typeface="Bookman Old Style" panose="02050604050505020204" pitchFamily="18" charset="0"/>
                <a:ea typeface="Times New Roman" panose="02020603050405020304" pitchFamily="18" charset="0"/>
                <a:cs typeface="Times New Roman" panose="02020603050405020304" pitchFamily="18" charset="0"/>
              </a:rPr>
              <a:t> Valor </a:t>
            </a:r>
            <a:r>
              <a:rPr lang="es-ES" altLang="es-CL" sz="1200" b="1" dirty="0" err="1">
                <a:latin typeface="Bookman Old Style" panose="02050604050505020204" pitchFamily="18" charset="0"/>
                <a:ea typeface="Times New Roman" panose="02020603050405020304" pitchFamily="18" charset="0"/>
                <a:cs typeface="Times New Roman" panose="02020603050405020304" pitchFamily="18" charset="0"/>
              </a:rPr>
              <a:t>U.f</a:t>
            </a:r>
            <a:r>
              <a:rPr lang="es-ES" altLang="es-CL" sz="1200" b="1" dirty="0">
                <a:latin typeface="Bookman Old Style" panose="02050604050505020204" pitchFamily="18" charset="0"/>
                <a:ea typeface="Times New Roman" panose="02020603050405020304" pitchFamily="18" charset="0"/>
                <a:cs typeface="Times New Roman" panose="02020603050405020304" pitchFamily="18" charset="0"/>
              </a:rPr>
              <a:t>. </a:t>
            </a:r>
            <a:r>
              <a:rPr lang="es-ES" altLang="es-CL" sz="1200" b="1" dirty="0">
                <a:latin typeface="Bookman Old Style" panose="02050604050505020204" pitchFamily="18" charset="0"/>
                <a:ea typeface="Times New Roman" panose="02020603050405020304" pitchFamily="18" charset="0"/>
                <a:cs typeface="Times New Roman" panose="02020603050405020304" pitchFamily="18" charset="0"/>
                <a:hlinkClick r:id="rId3"/>
              </a:rPr>
              <a:t>http://www.sii.cl/pagina/valores/uf/uf2016.htm</a:t>
            </a:r>
            <a:r>
              <a:rPr lang="es-ES" altLang="es-CL" sz="1200" b="1" dirty="0">
                <a:latin typeface="Bookman Old Style" panose="02050604050505020204" pitchFamily="18" charset="0"/>
                <a:ea typeface="Times New Roman" panose="02020603050405020304" pitchFamily="18" charset="0"/>
                <a:cs typeface="Times New Roman" panose="02020603050405020304" pitchFamily="18" charset="0"/>
              </a:rPr>
              <a:t> )</a:t>
            </a:r>
            <a:endParaRPr lang="es-CL" altLang="es-CL" sz="1200" dirty="0">
              <a:latin typeface="Bookman Old Style" panose="02050604050505020204" pitchFamily="18" charset="0"/>
            </a:endParaRPr>
          </a:p>
        </p:txBody>
      </p:sp>
      <p:sp>
        <p:nvSpPr>
          <p:cNvPr id="5" name="Rectángulo 4"/>
          <p:cNvSpPr/>
          <p:nvPr/>
        </p:nvSpPr>
        <p:spPr>
          <a:xfrm>
            <a:off x="1043608" y="576369"/>
            <a:ext cx="4572000" cy="784830"/>
          </a:xfrm>
          <a:prstGeom prst="rect">
            <a:avLst/>
          </a:prstGeom>
        </p:spPr>
        <p:txBody>
          <a:bodyPr>
            <a:spAutoFit/>
          </a:bodyPr>
          <a:lstStyle/>
          <a:p>
            <a:pPr defTabSz="685800" eaLnBrk="0" fontAlgn="base" hangingPunct="0">
              <a:spcBef>
                <a:spcPct val="0"/>
              </a:spcBef>
              <a:spcAft>
                <a:spcPct val="0"/>
              </a:spcAft>
            </a:pPr>
            <a:r>
              <a:rPr lang="es-ES" altLang="es-CL" b="1" i="1" u="sng" dirty="0">
                <a:latin typeface="Bookman Old Style" panose="02050604050505020204" pitchFamily="18" charset="0"/>
                <a:ea typeface="Times New Roman" panose="02020603050405020304" pitchFamily="18" charset="0"/>
                <a:cs typeface="Times New Roman" panose="02020603050405020304" pitchFamily="18" charset="0"/>
              </a:rPr>
              <a:t>COSTOS DE LA IMPLEMENTACION DEL PLAN</a:t>
            </a:r>
            <a:endParaRPr lang="es-ES" altLang="es-CL" b="1" i="1" u="sng" dirty="0">
              <a:latin typeface="Bookman Old Style" panose="02050604050505020204" pitchFamily="18" charset="0"/>
              <a:cs typeface="Times New Roman" panose="02020603050405020304" pitchFamily="18" charset="0"/>
            </a:endParaRPr>
          </a:p>
          <a:p>
            <a:pPr algn="ctr" defTabSz="685800" eaLnBrk="0" fontAlgn="base" hangingPunct="0">
              <a:spcBef>
                <a:spcPct val="0"/>
              </a:spcBef>
              <a:spcAft>
                <a:spcPct val="0"/>
              </a:spcAft>
            </a:pPr>
            <a:endParaRPr lang="es-ES" altLang="es-CL" sz="900" b="1" dirty="0">
              <a:latin typeface="Bookman Old Style" panose="02050604050505020204" pitchFamily="18" charset="0"/>
              <a:cs typeface="Times New Roman" panose="02020603050405020304" pitchFamily="18" charset="0"/>
            </a:endParaRPr>
          </a:p>
        </p:txBody>
      </p:sp>
    </p:spTree>
    <p:extLst>
      <p:ext uri="{BB962C8B-B14F-4D97-AF65-F5344CB8AC3E}">
        <p14:creationId xmlns:p14="http://schemas.microsoft.com/office/powerpoint/2010/main" val="3773055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2 Marcador de contenido"/>
          <p:cNvSpPr>
            <a:spLocks noGrp="1"/>
          </p:cNvSpPr>
          <p:nvPr>
            <p:ph idx="1"/>
          </p:nvPr>
        </p:nvSpPr>
        <p:spPr>
          <a:xfrm>
            <a:off x="467544" y="1844824"/>
            <a:ext cx="8229600" cy="3816424"/>
          </a:xfrm>
        </p:spPr>
        <p:txBody>
          <a:bodyPr>
            <a:normAutofit fontScale="62500" lnSpcReduction="20000"/>
          </a:bodyPr>
          <a:lstStyle/>
          <a:p>
            <a:pPr algn="just"/>
            <a:r>
              <a:rPr lang="es-ES" sz="2900" dirty="0">
                <a:latin typeface="Bookman Old Style" panose="02050604050505020204" pitchFamily="18" charset="0"/>
              </a:rPr>
              <a:t>A pesar de que no existen antecedentes de accidentes a causa de los riesgos psicosociales en Empresas Lipigas, no significa que el tema no se debe profundizar y que no estén presentes tales riesgos,  ya que es un proceso delicado que requiere de la mayor concentración de los operarios.  </a:t>
            </a:r>
            <a:endParaRPr lang="es-CL" sz="2900" dirty="0">
              <a:latin typeface="Bookman Old Style" panose="02050604050505020204" pitchFamily="18" charset="0"/>
            </a:endParaRPr>
          </a:p>
          <a:p>
            <a:pPr marL="0" indent="0" algn="just">
              <a:buNone/>
            </a:pPr>
            <a:endParaRPr lang="es-CL" sz="2900" dirty="0">
              <a:latin typeface="Bookman Old Style" panose="02050604050505020204" pitchFamily="18" charset="0"/>
            </a:endParaRPr>
          </a:p>
          <a:p>
            <a:pPr algn="just"/>
            <a:r>
              <a:rPr lang="es-ES" sz="2900" dirty="0">
                <a:latin typeface="Bookman Old Style" panose="02050604050505020204" pitchFamily="18" charset="0"/>
              </a:rPr>
              <a:t>Por lo tanto es realmente importante evaluar el ambiente laboral de la organización para establecer e  implementar un plan de mejora sobre los riesgos psicosociales con el fin de controlar y/o disminuir este factor y poder conocer todas las medidas que se deban cumplir para evitar la ocurrencia de accidentes relacionados al riesgo psicosocial, con el fin de lograr un ambiente laboral estable y promover la seguridad y salud de los trabajadores. </a:t>
            </a:r>
            <a:endParaRPr lang="es-CL" sz="2900" dirty="0">
              <a:latin typeface="Bookman Old Style" panose="02050604050505020204" pitchFamily="18" charset="0"/>
            </a:endParaRPr>
          </a:p>
          <a:p>
            <a:pPr marL="0" indent="0" algn="just">
              <a:buNone/>
            </a:pPr>
            <a:r>
              <a:rPr lang="es-ES" sz="2900" dirty="0">
                <a:latin typeface="Bookman Old Style" pitchFamily="18" charset="0"/>
              </a:rPr>
              <a:t> </a:t>
            </a:r>
            <a:endParaRPr lang="es-CL" sz="2900" dirty="0">
              <a:latin typeface="Bookman Old Style" pitchFamily="18" charset="0"/>
            </a:endParaRPr>
          </a:p>
          <a:p>
            <a:endParaRPr lang="es-CL" dirty="0"/>
          </a:p>
        </p:txBody>
      </p:sp>
      <p:sp>
        <p:nvSpPr>
          <p:cNvPr id="6" name="5 Rectángulo"/>
          <p:cNvSpPr/>
          <p:nvPr/>
        </p:nvSpPr>
        <p:spPr>
          <a:xfrm>
            <a:off x="417480" y="915411"/>
            <a:ext cx="6236003" cy="400110"/>
          </a:xfrm>
          <a:prstGeom prst="rect">
            <a:avLst/>
          </a:prstGeom>
        </p:spPr>
        <p:txBody>
          <a:bodyPr wrap="none">
            <a:spAutoFit/>
          </a:bodyPr>
          <a:lstStyle/>
          <a:p>
            <a:r>
              <a:rPr lang="es-CL" sz="2000" b="1" u="sng" dirty="0">
                <a:latin typeface="Bookman Old Style" pitchFamily="18" charset="0"/>
              </a:rPr>
              <a:t>IMPORTANCIA DE RESOLVER EL PROBLEMA</a:t>
            </a:r>
          </a:p>
        </p:txBody>
      </p:sp>
    </p:spTree>
    <p:extLst>
      <p:ext uri="{BB962C8B-B14F-4D97-AF65-F5344CB8AC3E}">
        <p14:creationId xmlns:p14="http://schemas.microsoft.com/office/powerpoint/2010/main" val="418282442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7606" y="620688"/>
            <a:ext cx="7797327" cy="458523"/>
          </a:xfrm>
          <a:prstGeom prst="rect">
            <a:avLst/>
          </a:prstGeom>
        </p:spPr>
        <p:txBody>
          <a:bodyPr wrap="none">
            <a:spAutoFit/>
          </a:bodyPr>
          <a:lstStyle/>
          <a:p>
            <a:pPr marL="171450" indent="-171450">
              <a:lnSpc>
                <a:spcPct val="150000"/>
              </a:lnSpc>
            </a:pPr>
            <a:r>
              <a:rPr lang="es-ES" b="1" i="1" u="sng" kern="1600" dirty="0">
                <a:latin typeface="Bookman Old Style" panose="02050604050505020204" pitchFamily="18" charset="0"/>
                <a:ea typeface="Times New Roman" panose="02020603050405020304" pitchFamily="18" charset="0"/>
              </a:rPr>
              <a:t>V.DISCUSIÓN DE RESULTADOS Y CONCLUSIONES GENERALES</a:t>
            </a:r>
            <a:endParaRPr lang="es-CL" b="1" i="1" u="sng" kern="1600" dirty="0">
              <a:latin typeface="Bookman Old Style" panose="02050604050505020204" pitchFamily="18" charset="0"/>
              <a:ea typeface="Times New Roman" panose="02020603050405020304" pitchFamily="18" charset="0"/>
            </a:endParaRPr>
          </a:p>
        </p:txBody>
      </p:sp>
      <p:sp>
        <p:nvSpPr>
          <p:cNvPr id="3" name="CuadroTexto 2"/>
          <p:cNvSpPr txBox="1"/>
          <p:nvPr/>
        </p:nvSpPr>
        <p:spPr>
          <a:xfrm>
            <a:off x="207562" y="1412776"/>
            <a:ext cx="7632848" cy="4801314"/>
          </a:xfrm>
          <a:prstGeom prst="rect">
            <a:avLst/>
          </a:prstGeom>
          <a:noFill/>
        </p:spPr>
        <p:txBody>
          <a:bodyPr wrap="square" rtlCol="0">
            <a:spAutoFit/>
          </a:bodyPr>
          <a:lstStyle/>
          <a:p>
            <a:pPr algn="just"/>
            <a:r>
              <a:rPr lang="es-ES" kern="0" dirty="0">
                <a:latin typeface="Bookman Old Style" panose="02050604050505020204" pitchFamily="18" charset="0"/>
              </a:rPr>
              <a:t>Actualmente los riesgos psicosociales es un fenómeno que está tomando mayor importancia dentro del mundo de la prevención laboral puesto que es el factor humano principal de la vida cotidiana y laboral, inquietándose por el aumento en las licencias médicas por factor psicosocial que existen actualmente.</a:t>
            </a:r>
            <a:endParaRPr lang="es-CL" kern="0" dirty="0">
              <a:latin typeface="Bookman Old Style" panose="02050604050505020204" pitchFamily="18" charset="0"/>
            </a:endParaRPr>
          </a:p>
          <a:p>
            <a:pPr algn="just"/>
            <a:r>
              <a:rPr lang="es-ES" kern="0" dirty="0">
                <a:latin typeface="Bookman Old Style" panose="02050604050505020204" pitchFamily="18" charset="0"/>
              </a:rPr>
              <a:t> </a:t>
            </a:r>
          </a:p>
          <a:p>
            <a:pPr algn="just"/>
            <a:endParaRPr lang="es-CL" kern="0" dirty="0">
              <a:latin typeface="Bookman Old Style" panose="02050604050505020204" pitchFamily="18" charset="0"/>
            </a:endParaRPr>
          </a:p>
          <a:p>
            <a:pPr algn="just"/>
            <a:r>
              <a:rPr lang="es-ES" kern="0" dirty="0">
                <a:latin typeface="Bookman Old Style" panose="02050604050505020204" pitchFamily="18" charset="0"/>
              </a:rPr>
              <a:t>Se analizado en el área de producción los riesgos psicosociales que afectan a  empresas Lipigas S.A., bajo cuestionario de evaluación ISTAS-21 que fue aplicado a la toda la organización para fundamentar el área de producción , obteniendo resultados que indican que en su interior si existe riesgo psicosocial, debido a la alta exigencia y complejidad de una empresa de GLP, De la totalidad de la organización la más afectada es el área de producción, donde se produce el envasado del GLP que coincide con la matriz IPER donde se identificó que corresponde al área mas critica de la empresa . </a:t>
            </a:r>
            <a:endParaRPr lang="es-CL" kern="0" dirty="0">
              <a:latin typeface="Bookman Old Style" panose="02050604050505020204" pitchFamily="18" charset="0"/>
            </a:endParaRPr>
          </a:p>
        </p:txBody>
      </p:sp>
    </p:spTree>
    <p:extLst>
      <p:ext uri="{BB962C8B-B14F-4D97-AF65-F5344CB8AC3E}">
        <p14:creationId xmlns:p14="http://schemas.microsoft.com/office/powerpoint/2010/main" val="33456308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0" descr="Resultado de imagen para PERRO LIPIGA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2852936"/>
            <a:ext cx="3672408" cy="3060340"/>
          </a:xfrm>
          <a:prstGeom prst="rect">
            <a:avLst/>
          </a:prstGeom>
          <a:noFill/>
          <a:extLst>
            <a:ext uri="{909E8E84-426E-40DD-AFC4-6F175D3DCCD1}">
              <a14:hiddenFill xmlns:a14="http://schemas.microsoft.com/office/drawing/2010/main">
                <a:solidFill>
                  <a:srgbClr val="FFFFFF"/>
                </a:solidFill>
              </a14:hiddenFill>
            </a:ext>
          </a:extLst>
        </p:spPr>
      </p:pic>
      <p:sp>
        <p:nvSpPr>
          <p:cNvPr id="5" name="4 Rectángulo"/>
          <p:cNvSpPr/>
          <p:nvPr/>
        </p:nvSpPr>
        <p:spPr>
          <a:xfrm>
            <a:off x="2339752" y="1412776"/>
            <a:ext cx="6019102" cy="1754326"/>
          </a:xfrm>
          <a:prstGeom prst="rect">
            <a:avLst/>
          </a:prstGeom>
          <a:noFill/>
        </p:spPr>
        <p:txBody>
          <a:bodyPr wrap="square" lIns="91440" tIns="45720" rIns="91440" bIns="45720">
            <a:spAutoFit/>
          </a:bodyPr>
          <a:lstStyle/>
          <a:p>
            <a:pPr algn="ctr"/>
            <a:r>
              <a:rPr lang="es-ES"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GRACIAS POR SU ATENCIÓN</a:t>
            </a:r>
          </a:p>
        </p:txBody>
      </p:sp>
    </p:spTree>
    <p:extLst>
      <p:ext uri="{BB962C8B-B14F-4D97-AF65-F5344CB8AC3E}">
        <p14:creationId xmlns:p14="http://schemas.microsoft.com/office/powerpoint/2010/main" val="37149510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07504" y="6036515"/>
            <a:ext cx="8216700" cy="400110"/>
          </a:xfrm>
          <a:prstGeom prst="rect">
            <a:avLst/>
          </a:prstGeom>
        </p:spPr>
        <p:txBody>
          <a:bodyPr wrap="square">
            <a:spAutoFit/>
          </a:bodyPr>
          <a:lstStyle/>
          <a:p>
            <a:r>
              <a:rPr lang="es-CL" sz="1000" dirty="0"/>
              <a:t>Figura. Matriz de Identificación de Peligros y Evaluación de Riesgos. </a:t>
            </a:r>
          </a:p>
          <a:p>
            <a:r>
              <a:rPr lang="es-CL" sz="1000" dirty="0"/>
              <a:t>Fuente: Proporcionada por departamento prevención de Riesgos Empresas Lipigas.</a:t>
            </a:r>
          </a:p>
        </p:txBody>
      </p:sp>
      <p:sp>
        <p:nvSpPr>
          <p:cNvPr id="3" name="2 Rectángulo"/>
          <p:cNvSpPr/>
          <p:nvPr/>
        </p:nvSpPr>
        <p:spPr>
          <a:xfrm>
            <a:off x="179512" y="476672"/>
            <a:ext cx="6236003" cy="400110"/>
          </a:xfrm>
          <a:prstGeom prst="rect">
            <a:avLst/>
          </a:prstGeom>
        </p:spPr>
        <p:txBody>
          <a:bodyPr wrap="none">
            <a:spAutoFit/>
          </a:bodyPr>
          <a:lstStyle/>
          <a:p>
            <a:r>
              <a:rPr lang="es-CL" sz="2000" b="1" u="sng" dirty="0">
                <a:latin typeface="Bookman Old Style" pitchFamily="18" charset="0"/>
              </a:rPr>
              <a:t>IMPORTANCIA DE RESOLVER EL PROBLEMA</a:t>
            </a:r>
          </a:p>
        </p:txBody>
      </p:sp>
      <p:pic>
        <p:nvPicPr>
          <p:cNvPr id="5" name="Imagen 4"/>
          <p:cNvPicPr>
            <a:picLocks noChangeAspect="1"/>
          </p:cNvPicPr>
          <p:nvPr/>
        </p:nvPicPr>
        <p:blipFill rotWithShape="1">
          <a:blip r:embed="rId2"/>
          <a:srcRect t="2254"/>
          <a:stretch/>
        </p:blipFill>
        <p:spPr>
          <a:xfrm>
            <a:off x="55415" y="1268760"/>
            <a:ext cx="9036496" cy="467010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8705661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1052736"/>
            <a:ext cx="8229600" cy="504056"/>
          </a:xfrm>
        </p:spPr>
        <p:txBody>
          <a:bodyPr>
            <a:noAutofit/>
          </a:bodyPr>
          <a:lstStyle/>
          <a:p>
            <a:pPr algn="l"/>
            <a:r>
              <a:rPr lang="es-CL" sz="2000" b="1" u="sng" dirty="0">
                <a:latin typeface="Bookman Old Style" pitchFamily="18" charset="0"/>
              </a:rPr>
              <a:t>BREVE DISCUSIÓN BIBLIOGRÁFICA</a:t>
            </a:r>
            <a:r>
              <a:rPr lang="es-CL" sz="1800" b="1" u="sng" dirty="0"/>
              <a:t> </a:t>
            </a:r>
            <a:br>
              <a:rPr lang="es-CL" sz="1800" b="1" dirty="0"/>
            </a:br>
            <a:endParaRPr lang="es-CL" sz="1800" dirty="0"/>
          </a:p>
        </p:txBody>
      </p:sp>
      <p:sp>
        <p:nvSpPr>
          <p:cNvPr id="3" name="2 Marcador de contenido"/>
          <p:cNvSpPr>
            <a:spLocks noGrp="1"/>
          </p:cNvSpPr>
          <p:nvPr>
            <p:ph idx="1"/>
          </p:nvPr>
        </p:nvSpPr>
        <p:spPr>
          <a:xfrm>
            <a:off x="467544" y="1484784"/>
            <a:ext cx="8229600" cy="4525963"/>
          </a:xfrm>
        </p:spPr>
        <p:txBody>
          <a:bodyPr>
            <a:normAutofit/>
          </a:bodyPr>
          <a:lstStyle/>
          <a:p>
            <a:pPr marL="0" indent="0" algn="just">
              <a:buNone/>
            </a:pPr>
            <a:endParaRPr lang="es-ES" sz="1900" dirty="0"/>
          </a:p>
          <a:p>
            <a:pPr marL="0" indent="0" algn="just">
              <a:buNone/>
            </a:pPr>
            <a:r>
              <a:rPr lang="es-ES" sz="1800" dirty="0">
                <a:latin typeface="Bookman Old Style" pitchFamily="18" charset="0"/>
              </a:rPr>
              <a:t>El </a:t>
            </a:r>
            <a:r>
              <a:rPr lang="es-ES" sz="1800" dirty="0" err="1">
                <a:latin typeface="Bookman Old Style" pitchFamily="18" charset="0"/>
              </a:rPr>
              <a:t>Copenhagen</a:t>
            </a:r>
            <a:r>
              <a:rPr lang="es-ES" sz="1800" dirty="0">
                <a:latin typeface="Bookman Old Style" pitchFamily="18" charset="0"/>
              </a:rPr>
              <a:t> </a:t>
            </a:r>
            <a:r>
              <a:rPr lang="es-ES" sz="1800" dirty="0" err="1">
                <a:latin typeface="Bookman Old Style" pitchFamily="18" charset="0"/>
              </a:rPr>
              <a:t>Psychosocial</a:t>
            </a:r>
            <a:r>
              <a:rPr lang="es-ES" sz="1800" dirty="0">
                <a:latin typeface="Bookman Old Style" pitchFamily="18" charset="0"/>
              </a:rPr>
              <a:t> </a:t>
            </a:r>
            <a:r>
              <a:rPr lang="es-ES" sz="1800" dirty="0" err="1">
                <a:latin typeface="Bookman Old Style" pitchFamily="18" charset="0"/>
              </a:rPr>
              <a:t>Questionnaire</a:t>
            </a:r>
            <a:r>
              <a:rPr lang="es-ES" sz="1800" dirty="0">
                <a:latin typeface="Bookman Old Style" pitchFamily="18" charset="0"/>
              </a:rPr>
              <a:t> (COPSOQ), del Instituto Nacional de Seguridad y Salud Laboral de Dinamarca, fue traducido, validado y estandarizado en castellano y denominado Cuestionario ISTAS 21. </a:t>
            </a:r>
          </a:p>
          <a:p>
            <a:pPr marL="0" indent="0" algn="just">
              <a:buNone/>
            </a:pPr>
            <a:endParaRPr lang="es-CL" sz="1800" dirty="0">
              <a:latin typeface="Bookman Old Style" pitchFamily="18" charset="0"/>
            </a:endParaRPr>
          </a:p>
          <a:p>
            <a:pPr marL="0" indent="0" algn="just">
              <a:buNone/>
            </a:pPr>
            <a:r>
              <a:rPr lang="es-ES" sz="1800" dirty="0">
                <a:latin typeface="Bookman Old Style" pitchFamily="18" charset="0"/>
              </a:rPr>
              <a:t>Posteriormente, la Superintendencia de Seguridad Social decidió validar a nivel nacional la versión en castellano del COPSOQ (ISTAS 21), con la colaboración de la Dirección del Trabajo, el Instituto de Salud Pública de Chile y la Escuela de Salud Pública de la Universidad de Chile, con la asesoría directa de los autores del ISTAS 21. </a:t>
            </a:r>
          </a:p>
          <a:p>
            <a:pPr algn="ctr"/>
            <a:endParaRPr lang="es-CL" sz="2000" dirty="0"/>
          </a:p>
          <a:p>
            <a:pPr marL="0" indent="0" algn="ctr">
              <a:buNone/>
            </a:pPr>
            <a:r>
              <a:rPr lang="es-ES" sz="1400" dirty="0"/>
              <a:t>          (Artículos de Investigación, Validación de cuestionario psicosocial ISTAS 21 - R. Alvarado et)</a:t>
            </a:r>
            <a:endParaRPr lang="es-CL" sz="1400" dirty="0"/>
          </a:p>
          <a:p>
            <a:pPr algn="ctr"/>
            <a:endParaRPr lang="es-CL" dirty="0"/>
          </a:p>
          <a:p>
            <a:endParaRPr lang="es-CL" dirty="0"/>
          </a:p>
        </p:txBody>
      </p:sp>
    </p:spTree>
    <p:extLst>
      <p:ext uri="{BB962C8B-B14F-4D97-AF65-F5344CB8AC3E}">
        <p14:creationId xmlns:p14="http://schemas.microsoft.com/office/powerpoint/2010/main" val="41842209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51520" y="1268760"/>
            <a:ext cx="8424936" cy="4525963"/>
          </a:xfrm>
        </p:spPr>
        <p:txBody>
          <a:bodyPr>
            <a:noAutofit/>
          </a:bodyPr>
          <a:lstStyle/>
          <a:p>
            <a:pPr algn="just"/>
            <a:r>
              <a:rPr lang="es-ES" sz="1800" dirty="0">
                <a:latin typeface="Bookman Old Style" pitchFamily="18" charset="0"/>
              </a:rPr>
              <a:t>En la última década las patologías mentales de origen laboral han aumentado 700% en el país, según cifras del Ministerio de Salud. Pero no solo en Chile hay más trastornos de este tipo producidos por el trabajo. </a:t>
            </a:r>
          </a:p>
          <a:p>
            <a:pPr algn="just"/>
            <a:endParaRPr lang="es-ES" sz="1800" dirty="0">
              <a:latin typeface="Bookman Old Style" pitchFamily="18" charset="0"/>
            </a:endParaRPr>
          </a:p>
          <a:p>
            <a:pPr algn="just"/>
            <a:r>
              <a:rPr lang="es-ES" sz="1800" dirty="0">
                <a:latin typeface="Bookman Old Style" pitchFamily="18" charset="0"/>
              </a:rPr>
              <a:t>“Hubo un llamado de alerta porque la Organización Mundial de la Salud señala que para el año 2030, las patologías por salud mental van a ocupar el primer lugar en la carga global de enfermedades”, advierte Cristián Villarroel, sociólogo del Ministerio de Salud.</a:t>
            </a:r>
          </a:p>
          <a:p>
            <a:pPr algn="just"/>
            <a:endParaRPr lang="es-ES" sz="1800" dirty="0">
              <a:latin typeface="Bookman Old Style" pitchFamily="18" charset="0"/>
            </a:endParaRPr>
          </a:p>
          <a:p>
            <a:pPr algn="just"/>
            <a:r>
              <a:rPr lang="es-ES" sz="1800" dirty="0">
                <a:latin typeface="Bookman Old Style" pitchFamily="18" charset="0"/>
              </a:rPr>
              <a:t>Villarroel explica que países como Holanda, Inglaterra e Irlanda, que han asumido el tema de los riesgos psicosociales como un pilar dentro de la organización, han aumentado sus índices de productividad, disminuido los accidentes y las enfermedades laborales.</a:t>
            </a:r>
            <a:endParaRPr lang="es-CL" sz="1800" dirty="0">
              <a:latin typeface="Bookman Old Style" pitchFamily="18" charset="0"/>
            </a:endParaRPr>
          </a:p>
          <a:p>
            <a:endParaRPr lang="es-CL" sz="2000" dirty="0"/>
          </a:p>
          <a:p>
            <a:pPr marL="0" indent="0">
              <a:buNone/>
            </a:pPr>
            <a:r>
              <a:rPr lang="es-ES" sz="2000" dirty="0"/>
              <a:t> </a:t>
            </a:r>
            <a:endParaRPr lang="es-CL" sz="2000" dirty="0"/>
          </a:p>
        </p:txBody>
      </p:sp>
      <p:sp>
        <p:nvSpPr>
          <p:cNvPr id="4" name="3 Rectángulo"/>
          <p:cNvSpPr/>
          <p:nvPr/>
        </p:nvSpPr>
        <p:spPr>
          <a:xfrm>
            <a:off x="598113" y="5673684"/>
            <a:ext cx="7920880" cy="276999"/>
          </a:xfrm>
          <a:prstGeom prst="rect">
            <a:avLst/>
          </a:prstGeom>
        </p:spPr>
        <p:txBody>
          <a:bodyPr wrap="square">
            <a:spAutoFit/>
          </a:bodyPr>
          <a:lstStyle/>
          <a:p>
            <a:pPr algn="ctr"/>
            <a:r>
              <a:rPr lang="es-CL" sz="1200" dirty="0"/>
              <a:t>(Articulo de </a:t>
            </a:r>
            <a:r>
              <a:rPr lang="es-ES" sz="1200" dirty="0"/>
              <a:t>patologías mentales del trabajo, Cristián Villarroel sociólogo del Minsal, Daniela Campos psicóloga de la ACHS.) </a:t>
            </a:r>
            <a:endParaRPr lang="es-CL" sz="1200" dirty="0"/>
          </a:p>
        </p:txBody>
      </p:sp>
    </p:spTree>
    <p:extLst>
      <p:ext uri="{BB962C8B-B14F-4D97-AF65-F5344CB8AC3E}">
        <p14:creationId xmlns:p14="http://schemas.microsoft.com/office/powerpoint/2010/main" val="12448696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59532" y="1556792"/>
            <a:ext cx="8424936" cy="3384377"/>
          </a:xfrm>
        </p:spPr>
        <p:txBody>
          <a:bodyPr>
            <a:normAutofit/>
          </a:bodyPr>
          <a:lstStyle/>
          <a:p>
            <a:pPr marL="0" indent="0" algn="just">
              <a:buNone/>
            </a:pPr>
            <a:endParaRPr lang="es-CL" sz="1800" dirty="0">
              <a:latin typeface="Bookman Old Style" pitchFamily="18" charset="0"/>
            </a:endParaRPr>
          </a:p>
          <a:p>
            <a:pPr algn="just"/>
            <a:r>
              <a:rPr lang="es-ES" sz="1800" dirty="0">
                <a:latin typeface="Bookman Old Style" pitchFamily="18" charset="0"/>
              </a:rPr>
              <a:t>Daniela Campos, psicóloga de la Asociación Chilena de Seguridad (ACHS), asegura que el trabajador que está de cara al cliente es el más afectado por este tipo de enfermedades, liderado por los trabajadores del gobierno y los municipios </a:t>
            </a:r>
            <a:r>
              <a:rPr lang="es-ES" sz="1800" u="sng" dirty="0">
                <a:latin typeface="Bookman Old Style" pitchFamily="18" charset="0"/>
                <a:hlinkClick r:id="rId2" action="ppaction://hlinksldjump"/>
              </a:rPr>
              <a:t>(Figura I)</a:t>
            </a:r>
            <a:endParaRPr lang="es-CL" sz="1800" dirty="0">
              <a:latin typeface="Bookman Old Style" pitchFamily="18" charset="0"/>
            </a:endParaRPr>
          </a:p>
          <a:p>
            <a:pPr marL="0" indent="0" algn="just">
              <a:buNone/>
            </a:pPr>
            <a:endParaRPr lang="es-CL" sz="1800" dirty="0">
              <a:latin typeface="Bookman Old Style" pitchFamily="18" charset="0"/>
            </a:endParaRPr>
          </a:p>
          <a:p>
            <a:pPr algn="just"/>
            <a:r>
              <a:rPr lang="es-ES" sz="1800" dirty="0">
                <a:latin typeface="Bookman Old Style" pitchFamily="18" charset="0"/>
              </a:rPr>
              <a:t> “Los más expuestos son los trabajadores del servicio público, educación y salud. Ellos tienen que estar controlados y eso hace que después se enfermen”, sostiene la experta.  </a:t>
            </a:r>
            <a:endParaRPr lang="es-CL" sz="1800" dirty="0">
              <a:latin typeface="Bookman Old Style" pitchFamily="18" charset="0"/>
            </a:endParaRPr>
          </a:p>
          <a:p>
            <a:endParaRPr lang="es-CL" dirty="0"/>
          </a:p>
        </p:txBody>
      </p:sp>
      <p:sp>
        <p:nvSpPr>
          <p:cNvPr id="4" name="3 Rectángulo"/>
          <p:cNvSpPr/>
          <p:nvPr/>
        </p:nvSpPr>
        <p:spPr>
          <a:xfrm>
            <a:off x="611560" y="5517232"/>
            <a:ext cx="7920880" cy="276999"/>
          </a:xfrm>
          <a:prstGeom prst="rect">
            <a:avLst/>
          </a:prstGeom>
        </p:spPr>
        <p:txBody>
          <a:bodyPr wrap="square">
            <a:spAutoFit/>
          </a:bodyPr>
          <a:lstStyle/>
          <a:p>
            <a:pPr algn="ctr"/>
            <a:r>
              <a:rPr lang="es-CL" sz="1200" dirty="0"/>
              <a:t>(Articulo de </a:t>
            </a:r>
            <a:r>
              <a:rPr lang="es-ES" sz="1200" dirty="0"/>
              <a:t>patologías mentales del trabajo, Cristián Villarroel sociólogo del Minsal, Daniela Campos psicóloga de la ACHS.) </a:t>
            </a:r>
            <a:endParaRPr lang="es-CL" sz="1200" dirty="0"/>
          </a:p>
        </p:txBody>
      </p:sp>
      <p:sp>
        <p:nvSpPr>
          <p:cNvPr id="5" name="4 Rectángulo"/>
          <p:cNvSpPr/>
          <p:nvPr/>
        </p:nvSpPr>
        <p:spPr>
          <a:xfrm>
            <a:off x="971600" y="923528"/>
            <a:ext cx="3371436" cy="400110"/>
          </a:xfrm>
          <a:prstGeom prst="rect">
            <a:avLst/>
          </a:prstGeom>
        </p:spPr>
        <p:txBody>
          <a:bodyPr wrap="none">
            <a:spAutoFit/>
          </a:bodyPr>
          <a:lstStyle/>
          <a:p>
            <a:r>
              <a:rPr lang="es-ES" sz="2000" b="1" dirty="0">
                <a:latin typeface="Bookman Old Style" pitchFamily="18" charset="0"/>
              </a:rPr>
              <a:t>Sectores más expuestos</a:t>
            </a:r>
            <a:endParaRPr lang="es-CL" sz="2000" dirty="0">
              <a:latin typeface="Bookman Old Style" pitchFamily="18" charset="0"/>
            </a:endParaRPr>
          </a:p>
        </p:txBody>
      </p:sp>
    </p:spTree>
    <p:extLst>
      <p:ext uri="{BB962C8B-B14F-4D97-AF65-F5344CB8AC3E}">
        <p14:creationId xmlns:p14="http://schemas.microsoft.com/office/powerpoint/2010/main" val="19600088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87524" y="1186597"/>
            <a:ext cx="8568952" cy="4484806"/>
          </a:xfrm>
        </p:spPr>
      </p:pic>
      <p:sp>
        <p:nvSpPr>
          <p:cNvPr id="5" name="4 Rectángulo"/>
          <p:cNvSpPr/>
          <p:nvPr/>
        </p:nvSpPr>
        <p:spPr>
          <a:xfrm>
            <a:off x="179512" y="5733256"/>
            <a:ext cx="8784976" cy="584775"/>
          </a:xfrm>
          <a:prstGeom prst="rect">
            <a:avLst/>
          </a:prstGeom>
        </p:spPr>
        <p:txBody>
          <a:bodyPr wrap="square">
            <a:spAutoFit/>
          </a:bodyPr>
          <a:lstStyle/>
          <a:p>
            <a:pPr algn="ctr"/>
            <a:r>
              <a:rPr lang="es-MX" sz="1600" b="1" dirty="0"/>
              <a:t>Figura I. Porcentaje de licencias médicas por enfermedades profesionales, Asociación Chilena de Seguridad (ACHS)</a:t>
            </a:r>
            <a:r>
              <a:rPr lang="es-CL" sz="1600" b="1" dirty="0"/>
              <a:t>; </a:t>
            </a:r>
            <a:r>
              <a:rPr lang="es-MX" sz="1600" b="1" dirty="0"/>
              <a:t>Fuente: El mercurio</a:t>
            </a:r>
            <a:endParaRPr lang="es-CL" sz="1600" b="1" dirty="0"/>
          </a:p>
        </p:txBody>
      </p:sp>
    </p:spTree>
    <p:extLst>
      <p:ext uri="{BB962C8B-B14F-4D97-AF65-F5344CB8AC3E}">
        <p14:creationId xmlns:p14="http://schemas.microsoft.com/office/powerpoint/2010/main" val="2806013354"/>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o" ma:contentTypeID="0x01010017E0532C0F56D04ABAAADF76BFA1A151" ma:contentTypeVersion="14" ma:contentTypeDescription="Crear nuevo documento." ma:contentTypeScope="" ma:versionID="54065f51acfe96f9fcfdbb1f41860e47">
  <xsd:schema xmlns:xsd="http://www.w3.org/2001/XMLSchema" xmlns:xs="http://www.w3.org/2001/XMLSchema" xmlns:p="http://schemas.microsoft.com/office/2006/metadata/properties" xmlns:ns2="900c6c87-1142-4276-9482-c8da4ac015f0" xmlns:ns3="a3d90e74-c666-4d50-9bf9-971e127f6e4d" targetNamespace="http://schemas.microsoft.com/office/2006/metadata/properties" ma:root="true" ma:fieldsID="719a02416deb25949b9c602cbd28d8b3" ns2:_="" ns3:_="">
    <xsd:import namespace="900c6c87-1142-4276-9482-c8da4ac015f0"/>
    <xsd:import namespace="a3d90e74-c666-4d50-9bf9-971e127f6e4d"/>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3:SharedWithUsers" minOccurs="0"/>
                <xsd:element ref="ns3:SharedWithDetail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00c6c87-1142-4276-9482-c8da4ac015f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lcf76f155ced4ddcb4097134ff3c332f" ma:index="12" nillable="true" ma:taxonomy="true" ma:internalName="lcf76f155ced4ddcb4097134ff3c332f" ma:taxonomyFieldName="MediaServiceImageTags" ma:displayName="Etiquetas de imagen" ma:readOnly="false" ma:fieldId="{5cf76f15-5ced-4ddc-b409-7134ff3c332f}" ma:taxonomyMulti="true" ma:sspId="71996052-62f5-4f90-af1f-7dc781ad549c" ma:termSetId="09814cd3-568e-fe90-9814-8d621ff8fb84" ma:anchorId="fba54fb3-c3e1-fe81-a776-ca4b69148c4d" ma:open="true" ma:isKeyword="false">
      <xsd:complexType>
        <xsd:sequence>
          <xsd:element ref="pc:Terms" minOccurs="0" maxOccurs="1"/>
        </xsd:sequence>
      </xsd:complex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DateTaken" ma:index="17" nillable="true" ma:displayName="MediaServiceDateTaken" ma:hidden="true" ma:indexed="true" ma:internalName="MediaServiceDateTaken" ma:readOnly="true">
      <xsd:simpleType>
        <xsd:restriction base="dms:Text"/>
      </xsd:simpleType>
    </xsd:element>
    <xsd:element name="MediaLengthInSeconds" ma:index="18" nillable="true" ma:displayName="MediaLengthInSeconds" ma:hidden="true" ma:internalName="MediaLengthInSeconds" ma:readOnly="true">
      <xsd:simpleType>
        <xsd:restriction base="dms:Unknown"/>
      </xsd:simpleType>
    </xsd:element>
    <xsd:element name="MediaServiceObjectDetectorVersions" ma:index="21"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a3d90e74-c666-4d50-9bf9-971e127f6e4d" elementFormDefault="qualified">
    <xsd:import namespace="http://schemas.microsoft.com/office/2006/documentManagement/types"/>
    <xsd:import namespace="http://schemas.microsoft.com/office/infopath/2007/PartnerControls"/>
    <xsd:element name="TaxCatchAll" ma:index="13" nillable="true" ma:displayName="Taxonomy Catch All Column" ma:hidden="true" ma:list="{b2daa0b4-0d88-48b5-beda-49f01dacaace}" ma:internalName="TaxCatchAll" ma:showField="CatchAllData" ma:web="a3d90e74-c666-4d50-9bf9-971e127f6e4d">
      <xsd:complexType>
        <xsd:complexContent>
          <xsd:extension base="dms:MultiChoiceLookup">
            <xsd:sequence>
              <xsd:element name="Value" type="dms:Lookup" maxOccurs="unbounded" minOccurs="0" nillable="true"/>
            </xsd:sequence>
          </xsd:extension>
        </xsd:complexContent>
      </xsd:complexType>
    </xsd:element>
    <xsd:element name="SharedWithUsers" ma:index="19" nillable="true" ma:displayName="Compartido c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Detalles de uso compartido"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ni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a3d90e74-c666-4d50-9bf9-971e127f6e4d" xsi:nil="true"/>
    <lcf76f155ced4ddcb4097134ff3c332f xmlns="900c6c87-1142-4276-9482-c8da4ac015f0">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EEA1BFD0-CA5E-4C88-A9C1-466FDFE1BB4A}"/>
</file>

<file path=customXml/itemProps2.xml><?xml version="1.0" encoding="utf-8"?>
<ds:datastoreItem xmlns:ds="http://schemas.openxmlformats.org/officeDocument/2006/customXml" ds:itemID="{40A7CE44-C804-4743-B0EE-4EE7579F5DEB}"/>
</file>

<file path=customXml/itemProps3.xml><?xml version="1.0" encoding="utf-8"?>
<ds:datastoreItem xmlns:ds="http://schemas.openxmlformats.org/officeDocument/2006/customXml" ds:itemID="{04612E1B-0874-4053-B7FF-B421CAAD8174}"/>
</file>

<file path=docProps/app.xml><?xml version="1.0" encoding="utf-8"?>
<Properties xmlns="http://schemas.openxmlformats.org/officeDocument/2006/extended-properties" xmlns:vt="http://schemas.openxmlformats.org/officeDocument/2006/docPropsVTypes">
  <TotalTime>1195</TotalTime>
  <Words>2489</Words>
  <Application>Microsoft Office PowerPoint</Application>
  <PresentationFormat>Presentación en pantalla (4:3)</PresentationFormat>
  <Paragraphs>351</Paragraphs>
  <Slides>41</Slides>
  <Notes>0</Notes>
  <HiddenSlides>0</HiddenSlides>
  <MMClips>0</MMClips>
  <ScaleCrop>false</ScaleCrop>
  <HeadingPairs>
    <vt:vector size="8" baseType="variant">
      <vt:variant>
        <vt:lpstr>Fuentes usadas</vt:lpstr>
      </vt:variant>
      <vt:variant>
        <vt:i4>6</vt:i4>
      </vt:variant>
      <vt:variant>
        <vt:lpstr>Tema</vt:lpstr>
      </vt:variant>
      <vt:variant>
        <vt:i4>1</vt:i4>
      </vt:variant>
      <vt:variant>
        <vt:lpstr>Servidores OLE incrustados</vt:lpstr>
      </vt:variant>
      <vt:variant>
        <vt:i4>1</vt:i4>
      </vt:variant>
      <vt:variant>
        <vt:lpstr>Títulos de diapositiva</vt:lpstr>
      </vt:variant>
      <vt:variant>
        <vt:i4>41</vt:i4>
      </vt:variant>
    </vt:vector>
  </HeadingPairs>
  <TitlesOfParts>
    <vt:vector size="49" baseType="lpstr">
      <vt:lpstr>Arial</vt:lpstr>
      <vt:lpstr>Bookman Old Style</vt:lpstr>
      <vt:lpstr>Calibri</vt:lpstr>
      <vt:lpstr>Times New Roman</vt:lpstr>
      <vt:lpstr>Trebuchet MS</vt:lpstr>
      <vt:lpstr>Wingdings</vt:lpstr>
      <vt:lpstr>Tema de Office</vt:lpstr>
      <vt:lpstr>Complemento de Organization Chart para programas de Microsoft Office</vt:lpstr>
      <vt:lpstr>“PLAN DE MEJORA EN EL ÁMBITO PSICOSOCIAL BAJO ISTAS 21 EN EL ÁREA DE PRODUCCIÓN DE EMPRESAS LIPIGAS S.A.” </vt:lpstr>
      <vt:lpstr>¿QUÉ ES UN RIESGO PSICOSOCIAL?</vt:lpstr>
      <vt:lpstr>Presentación de PowerPoint</vt:lpstr>
      <vt:lpstr>Presentación de PowerPoint</vt:lpstr>
      <vt:lpstr>Presentación de PowerPoint</vt:lpstr>
      <vt:lpstr>BREVE DISCUSIÓN BIBLIOGRÁFICA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   IDENTIFICACIÓN DE PROBLEMAS                 OPORTUNIDADES   DE MEJORA  </vt:lpstr>
      <vt:lpstr>Presentación de PowerPoint</vt:lpstr>
      <vt:lpstr>Presentación de PowerPoint</vt:lpstr>
      <vt:lpstr>Presentación de PowerPoint</vt:lpstr>
      <vt:lpstr>Presentación de PowerPoint</vt:lpstr>
      <vt:lpstr>Método de Ishikawa  </vt:lpstr>
      <vt:lpstr>Oportunidades de mejora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HP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alejandra.cortes</dc:creator>
  <cp:lastModifiedBy>Karen Lidia Arancibia</cp:lastModifiedBy>
  <cp:revision>94</cp:revision>
  <dcterms:created xsi:type="dcterms:W3CDTF">2013-11-28T14:58:38Z</dcterms:created>
  <dcterms:modified xsi:type="dcterms:W3CDTF">2016-12-20T14:51:08Z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0x01010017E0532C0F56D04ABAAADF76BFA1A151</vt:lpwstr>
  </property>
</Properties>
</file>