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8" r:id="rId2"/>
    <p:sldId id="259" r:id="rId3"/>
    <p:sldId id="265" r:id="rId4"/>
    <p:sldId id="318" r:id="rId5"/>
    <p:sldId id="325" r:id="rId6"/>
    <p:sldId id="326" r:id="rId7"/>
    <p:sldId id="319" r:id="rId8"/>
    <p:sldId id="260" r:id="rId9"/>
    <p:sldId id="261" r:id="rId10"/>
    <p:sldId id="262" r:id="rId11"/>
    <p:sldId id="263" r:id="rId12"/>
    <p:sldId id="264" r:id="rId13"/>
    <p:sldId id="266" r:id="rId14"/>
    <p:sldId id="321" r:id="rId15"/>
    <p:sldId id="271" r:id="rId16"/>
    <p:sldId id="322" r:id="rId17"/>
    <p:sldId id="324" r:id="rId18"/>
    <p:sldId id="272" r:id="rId19"/>
    <p:sldId id="323" r:id="rId20"/>
    <p:sldId id="273" r:id="rId21"/>
    <p:sldId id="274" r:id="rId22"/>
    <p:sldId id="275" r:id="rId23"/>
    <p:sldId id="276" r:id="rId24"/>
    <p:sldId id="277" r:id="rId25"/>
    <p:sldId id="327" r:id="rId26"/>
    <p:sldId id="280" r:id="rId27"/>
    <p:sldId id="334" r:id="rId28"/>
    <p:sldId id="281" r:id="rId29"/>
    <p:sldId id="282" r:id="rId30"/>
    <p:sldId id="335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328" r:id="rId42"/>
    <p:sldId id="329" r:id="rId43"/>
    <p:sldId id="330" r:id="rId44"/>
    <p:sldId id="331" r:id="rId45"/>
    <p:sldId id="332" r:id="rId46"/>
    <p:sldId id="333" r:id="rId47"/>
    <p:sldId id="320" r:id="rId4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3C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F54E36-46DA-4782-8183-1B56D7932E8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C8640E65-804A-4D89-ADC5-775BEA87C679}">
      <dgm:prSet phldrT="[Texto]"/>
      <dgm:spPr>
        <a:solidFill>
          <a:srgbClr val="92D050"/>
        </a:solidFill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Busquets L.</a:t>
          </a:r>
          <a:endParaRPr lang="es-CL" dirty="0">
            <a:solidFill>
              <a:schemeClr val="tx1"/>
            </a:solidFill>
          </a:endParaRPr>
        </a:p>
      </dgm:t>
    </dgm:pt>
    <dgm:pt modelId="{2A118CC3-A7AE-4954-97C3-4F9A561CB67A}" type="parTrans" cxnId="{5254F63D-99B8-4842-AD57-A5F83B71C3D9}">
      <dgm:prSet/>
      <dgm:spPr/>
      <dgm:t>
        <a:bodyPr/>
        <a:lstStyle/>
        <a:p>
          <a:endParaRPr lang="es-CL"/>
        </a:p>
      </dgm:t>
    </dgm:pt>
    <dgm:pt modelId="{05224D14-43A6-4083-AC7A-A3FBEB936508}" type="sibTrans" cxnId="{5254F63D-99B8-4842-AD57-A5F83B71C3D9}">
      <dgm:prSet/>
      <dgm:spPr/>
      <dgm:t>
        <a:bodyPr/>
        <a:lstStyle/>
        <a:p>
          <a:endParaRPr lang="es-CL"/>
        </a:p>
      </dgm:t>
    </dgm:pt>
    <dgm:pt modelId="{2FD66A97-09D9-4621-A586-62353067C70A}">
      <dgm:prSet phldrT="[Texto]"/>
      <dgm:spPr/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Circuitos en distintos planos y direcciones</a:t>
          </a:r>
          <a:endParaRPr lang="es-CL" dirty="0">
            <a:solidFill>
              <a:schemeClr val="tx1"/>
            </a:solidFill>
          </a:endParaRPr>
        </a:p>
      </dgm:t>
    </dgm:pt>
    <dgm:pt modelId="{9E063B39-1406-4B6B-A28C-4872D358A7BC}" type="parTrans" cxnId="{588E7D56-B1FA-49EC-9B72-75EFC78C0EBE}">
      <dgm:prSet/>
      <dgm:spPr/>
      <dgm:t>
        <a:bodyPr/>
        <a:lstStyle/>
        <a:p>
          <a:endParaRPr lang="es-CL"/>
        </a:p>
      </dgm:t>
    </dgm:pt>
    <dgm:pt modelId="{505B1B0A-EB85-45D5-B7FF-A01581CB36FE}" type="sibTrans" cxnId="{588E7D56-B1FA-49EC-9B72-75EFC78C0EBE}">
      <dgm:prSet/>
      <dgm:spPr/>
      <dgm:t>
        <a:bodyPr/>
        <a:lstStyle/>
        <a:p>
          <a:endParaRPr lang="es-CL"/>
        </a:p>
      </dgm:t>
    </dgm:pt>
    <dgm:pt modelId="{658DD883-0943-45A5-8CDC-062214DFC680}">
      <dgm:prSet phldrT="[Texto]"/>
      <dgm:spPr>
        <a:solidFill>
          <a:srgbClr val="92D050"/>
        </a:solidFill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Columna cervical </a:t>
          </a:r>
          <a:r>
            <a:rPr lang="es-CL" dirty="0" smtClean="0">
              <a:solidFill>
                <a:schemeClr val="tx1"/>
              </a:solidFill>
              <a:sym typeface="Wingdings" panose="05000000000000000000" pitchFamily="2" charset="2"/>
            </a:rPr>
            <a:t> correcta relación tórax-cabeza.</a:t>
          </a:r>
          <a:endParaRPr lang="es-CL" dirty="0">
            <a:solidFill>
              <a:schemeClr val="tx1"/>
            </a:solidFill>
          </a:endParaRPr>
        </a:p>
      </dgm:t>
    </dgm:pt>
    <dgm:pt modelId="{1240DED1-020D-4674-AB09-99121503614E}" type="parTrans" cxnId="{E6C47624-4D3A-4E2E-A98D-3C1DCDE9B6C0}">
      <dgm:prSet/>
      <dgm:spPr/>
      <dgm:t>
        <a:bodyPr/>
        <a:lstStyle/>
        <a:p>
          <a:endParaRPr lang="es-CL"/>
        </a:p>
      </dgm:t>
    </dgm:pt>
    <dgm:pt modelId="{ADD50625-7130-4083-BA17-531BBE5BF1BF}" type="sibTrans" cxnId="{E6C47624-4D3A-4E2E-A98D-3C1DCDE9B6C0}">
      <dgm:prSet/>
      <dgm:spPr/>
      <dgm:t>
        <a:bodyPr/>
        <a:lstStyle/>
        <a:p>
          <a:endParaRPr lang="es-CL"/>
        </a:p>
      </dgm:t>
    </dgm:pt>
    <dgm:pt modelId="{DE3977B9-8126-43A5-B25B-F865A62E3BB4}">
      <dgm:prSet phldrT="[Texto]"/>
      <dgm:spPr/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Cadenas musculares </a:t>
          </a:r>
          <a:r>
            <a:rPr lang="es-CL" dirty="0" smtClean="0">
              <a:solidFill>
                <a:schemeClr val="tx1"/>
              </a:solidFill>
              <a:sym typeface="Wingdings" panose="05000000000000000000" pitchFamily="2" charset="2"/>
            </a:rPr>
            <a:t> independencia zonas inferiores</a:t>
          </a:r>
          <a:endParaRPr lang="es-CL" dirty="0">
            <a:solidFill>
              <a:schemeClr val="tx1"/>
            </a:solidFill>
          </a:endParaRPr>
        </a:p>
      </dgm:t>
    </dgm:pt>
    <dgm:pt modelId="{4379C41C-09DF-4F6D-98A5-BAA0476BFFC9}" type="parTrans" cxnId="{5E11D9F2-3334-4774-917E-9150E9E4F5F9}">
      <dgm:prSet/>
      <dgm:spPr/>
      <dgm:t>
        <a:bodyPr/>
        <a:lstStyle/>
        <a:p>
          <a:endParaRPr lang="es-CL"/>
        </a:p>
      </dgm:t>
    </dgm:pt>
    <dgm:pt modelId="{D52FDDA8-36DB-49E8-B466-B6A5F37329F5}" type="sibTrans" cxnId="{5E11D9F2-3334-4774-917E-9150E9E4F5F9}">
      <dgm:prSet/>
      <dgm:spPr/>
      <dgm:t>
        <a:bodyPr/>
        <a:lstStyle/>
        <a:p>
          <a:endParaRPr lang="es-CL"/>
        </a:p>
      </dgm:t>
    </dgm:pt>
    <dgm:pt modelId="{B4F35599-6117-44C8-80AD-266DE98CBDF1}" type="pres">
      <dgm:prSet presAssocID="{52F54E36-46DA-4782-8183-1B56D7932E8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L"/>
        </a:p>
      </dgm:t>
    </dgm:pt>
    <dgm:pt modelId="{8C1EC1B4-ED62-441F-A705-5E63F25B96FF}" type="pres">
      <dgm:prSet presAssocID="{52F54E36-46DA-4782-8183-1B56D7932E83}" presName="Name1" presStyleCnt="0"/>
      <dgm:spPr/>
    </dgm:pt>
    <dgm:pt modelId="{A76CD9F6-8E1B-4A0F-BE1D-E532C9767536}" type="pres">
      <dgm:prSet presAssocID="{52F54E36-46DA-4782-8183-1B56D7932E83}" presName="cycle" presStyleCnt="0"/>
      <dgm:spPr/>
    </dgm:pt>
    <dgm:pt modelId="{00256C6B-1731-4D3A-87EA-01876E357CE1}" type="pres">
      <dgm:prSet presAssocID="{52F54E36-46DA-4782-8183-1B56D7932E83}" presName="srcNode" presStyleLbl="node1" presStyleIdx="0" presStyleCnt="4"/>
      <dgm:spPr/>
    </dgm:pt>
    <dgm:pt modelId="{18C89C0A-5EAB-4930-B1F9-9BA3FED37D0A}" type="pres">
      <dgm:prSet presAssocID="{52F54E36-46DA-4782-8183-1B56D7932E83}" presName="conn" presStyleLbl="parChTrans1D2" presStyleIdx="0" presStyleCnt="1"/>
      <dgm:spPr/>
      <dgm:t>
        <a:bodyPr/>
        <a:lstStyle/>
        <a:p>
          <a:endParaRPr lang="es-CL"/>
        </a:p>
      </dgm:t>
    </dgm:pt>
    <dgm:pt modelId="{17EA0EE0-70D2-43DD-96F1-91E09A29917A}" type="pres">
      <dgm:prSet presAssocID="{52F54E36-46DA-4782-8183-1B56D7932E83}" presName="extraNode" presStyleLbl="node1" presStyleIdx="0" presStyleCnt="4"/>
      <dgm:spPr/>
    </dgm:pt>
    <dgm:pt modelId="{5ACF7967-6AA0-4F79-BF88-60594CA9ACE7}" type="pres">
      <dgm:prSet presAssocID="{52F54E36-46DA-4782-8183-1B56D7932E83}" presName="dstNode" presStyleLbl="node1" presStyleIdx="0" presStyleCnt="4"/>
      <dgm:spPr/>
    </dgm:pt>
    <dgm:pt modelId="{60A3E2EF-6066-4686-989B-4BEE9F762DD8}" type="pres">
      <dgm:prSet presAssocID="{C8640E65-804A-4D89-ADC5-775BEA87C67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35E49A9-4499-45DD-A6F5-976737C9D00A}" type="pres">
      <dgm:prSet presAssocID="{C8640E65-804A-4D89-ADC5-775BEA87C679}" presName="accent_1" presStyleCnt="0"/>
      <dgm:spPr/>
    </dgm:pt>
    <dgm:pt modelId="{C3D686EB-7713-4CB5-8868-D7F2FAE22094}" type="pres">
      <dgm:prSet presAssocID="{C8640E65-804A-4D89-ADC5-775BEA87C679}" presName="accentRepeatNode" presStyleLbl="solidFgAcc1" presStyleIdx="0" presStyleCnt="4"/>
      <dgm:spPr/>
    </dgm:pt>
    <dgm:pt modelId="{A8553207-8336-4B7E-9C0E-C48386722653}" type="pres">
      <dgm:prSet presAssocID="{2FD66A97-09D9-4621-A586-62353067C70A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FD54944-FB7D-402A-9690-B8DE74E19444}" type="pres">
      <dgm:prSet presAssocID="{2FD66A97-09D9-4621-A586-62353067C70A}" presName="accent_2" presStyleCnt="0"/>
      <dgm:spPr/>
    </dgm:pt>
    <dgm:pt modelId="{5E06700F-9B62-4C52-B520-522802E8CBBD}" type="pres">
      <dgm:prSet presAssocID="{2FD66A97-09D9-4621-A586-62353067C70A}" presName="accentRepeatNode" presStyleLbl="solidFgAcc1" presStyleIdx="1" presStyleCnt="4"/>
      <dgm:spPr/>
    </dgm:pt>
    <dgm:pt modelId="{4CBD0B25-605D-42A0-ACE8-66156E650284}" type="pres">
      <dgm:prSet presAssocID="{658DD883-0943-45A5-8CDC-062214DFC68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28841A3-7ED9-4852-87FB-806D5F1B8770}" type="pres">
      <dgm:prSet presAssocID="{658DD883-0943-45A5-8CDC-062214DFC680}" presName="accent_3" presStyleCnt="0"/>
      <dgm:spPr/>
    </dgm:pt>
    <dgm:pt modelId="{989459F8-F5F7-4AC8-830D-D21FD7813D1A}" type="pres">
      <dgm:prSet presAssocID="{658DD883-0943-45A5-8CDC-062214DFC680}" presName="accentRepeatNode" presStyleLbl="solidFgAcc1" presStyleIdx="2" presStyleCnt="4"/>
      <dgm:spPr/>
    </dgm:pt>
    <dgm:pt modelId="{C4D4A7F8-B657-42B2-B655-32E8E3274220}" type="pres">
      <dgm:prSet presAssocID="{DE3977B9-8126-43A5-B25B-F865A62E3BB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9A82580-1C04-48BA-8CF5-94533B73BF77}" type="pres">
      <dgm:prSet presAssocID="{DE3977B9-8126-43A5-B25B-F865A62E3BB4}" presName="accent_4" presStyleCnt="0"/>
      <dgm:spPr/>
    </dgm:pt>
    <dgm:pt modelId="{E6C1199D-8B07-42CA-AA54-ACDEDB19BEB1}" type="pres">
      <dgm:prSet presAssocID="{DE3977B9-8126-43A5-B25B-F865A62E3BB4}" presName="accentRepeatNode" presStyleLbl="solidFgAcc1" presStyleIdx="3" presStyleCnt="4"/>
      <dgm:spPr/>
    </dgm:pt>
  </dgm:ptLst>
  <dgm:cxnLst>
    <dgm:cxn modelId="{588E7D56-B1FA-49EC-9B72-75EFC78C0EBE}" srcId="{52F54E36-46DA-4782-8183-1B56D7932E83}" destId="{2FD66A97-09D9-4621-A586-62353067C70A}" srcOrd="1" destOrd="0" parTransId="{9E063B39-1406-4B6B-A28C-4872D358A7BC}" sibTransId="{505B1B0A-EB85-45D5-B7FF-A01581CB36FE}"/>
    <dgm:cxn modelId="{51908E17-8520-4021-B8FE-4A1B6255DBB5}" type="presOf" srcId="{52F54E36-46DA-4782-8183-1B56D7932E83}" destId="{B4F35599-6117-44C8-80AD-266DE98CBDF1}" srcOrd="0" destOrd="0" presId="urn:microsoft.com/office/officeart/2008/layout/VerticalCurvedList"/>
    <dgm:cxn modelId="{C423FF6A-28F8-4068-ADDF-EECD4FCEC38B}" type="presOf" srcId="{C8640E65-804A-4D89-ADC5-775BEA87C679}" destId="{60A3E2EF-6066-4686-989B-4BEE9F762DD8}" srcOrd="0" destOrd="0" presId="urn:microsoft.com/office/officeart/2008/layout/VerticalCurvedList"/>
    <dgm:cxn modelId="{0F0DBEFF-40A3-4B25-981E-B5A97723CDE6}" type="presOf" srcId="{2FD66A97-09D9-4621-A586-62353067C70A}" destId="{A8553207-8336-4B7E-9C0E-C48386722653}" srcOrd="0" destOrd="0" presId="urn:microsoft.com/office/officeart/2008/layout/VerticalCurvedList"/>
    <dgm:cxn modelId="{5254F63D-99B8-4842-AD57-A5F83B71C3D9}" srcId="{52F54E36-46DA-4782-8183-1B56D7932E83}" destId="{C8640E65-804A-4D89-ADC5-775BEA87C679}" srcOrd="0" destOrd="0" parTransId="{2A118CC3-A7AE-4954-97C3-4F9A561CB67A}" sibTransId="{05224D14-43A6-4083-AC7A-A3FBEB936508}"/>
    <dgm:cxn modelId="{7819686A-0AD4-4921-BD75-BB060FB3E681}" type="presOf" srcId="{DE3977B9-8126-43A5-B25B-F865A62E3BB4}" destId="{C4D4A7F8-B657-42B2-B655-32E8E3274220}" srcOrd="0" destOrd="0" presId="urn:microsoft.com/office/officeart/2008/layout/VerticalCurvedList"/>
    <dgm:cxn modelId="{5E11D9F2-3334-4774-917E-9150E9E4F5F9}" srcId="{52F54E36-46DA-4782-8183-1B56D7932E83}" destId="{DE3977B9-8126-43A5-B25B-F865A62E3BB4}" srcOrd="3" destOrd="0" parTransId="{4379C41C-09DF-4F6D-98A5-BAA0476BFFC9}" sibTransId="{D52FDDA8-36DB-49E8-B466-B6A5F37329F5}"/>
    <dgm:cxn modelId="{E6C47624-4D3A-4E2E-A98D-3C1DCDE9B6C0}" srcId="{52F54E36-46DA-4782-8183-1B56D7932E83}" destId="{658DD883-0943-45A5-8CDC-062214DFC680}" srcOrd="2" destOrd="0" parTransId="{1240DED1-020D-4674-AB09-99121503614E}" sibTransId="{ADD50625-7130-4083-BA17-531BBE5BF1BF}"/>
    <dgm:cxn modelId="{60FEF413-AB76-49B8-8590-B33CDC130C32}" type="presOf" srcId="{658DD883-0943-45A5-8CDC-062214DFC680}" destId="{4CBD0B25-605D-42A0-ACE8-66156E650284}" srcOrd="0" destOrd="0" presId="urn:microsoft.com/office/officeart/2008/layout/VerticalCurvedList"/>
    <dgm:cxn modelId="{4BBA3DEA-53BB-4B5F-8AC5-730B3D55FDA0}" type="presOf" srcId="{05224D14-43A6-4083-AC7A-A3FBEB936508}" destId="{18C89C0A-5EAB-4930-B1F9-9BA3FED37D0A}" srcOrd="0" destOrd="0" presId="urn:microsoft.com/office/officeart/2008/layout/VerticalCurvedList"/>
    <dgm:cxn modelId="{D78ABF22-4320-4CC0-9678-15D1E04547FD}" type="presParOf" srcId="{B4F35599-6117-44C8-80AD-266DE98CBDF1}" destId="{8C1EC1B4-ED62-441F-A705-5E63F25B96FF}" srcOrd="0" destOrd="0" presId="urn:microsoft.com/office/officeart/2008/layout/VerticalCurvedList"/>
    <dgm:cxn modelId="{2421B3FF-76EE-4F23-8234-FEFDC4419F40}" type="presParOf" srcId="{8C1EC1B4-ED62-441F-A705-5E63F25B96FF}" destId="{A76CD9F6-8E1B-4A0F-BE1D-E532C9767536}" srcOrd="0" destOrd="0" presId="urn:microsoft.com/office/officeart/2008/layout/VerticalCurvedList"/>
    <dgm:cxn modelId="{AD7BACD1-0A7B-4561-A7BB-BA49B5A1FFF6}" type="presParOf" srcId="{A76CD9F6-8E1B-4A0F-BE1D-E532C9767536}" destId="{00256C6B-1731-4D3A-87EA-01876E357CE1}" srcOrd="0" destOrd="0" presId="urn:microsoft.com/office/officeart/2008/layout/VerticalCurvedList"/>
    <dgm:cxn modelId="{E63DA24C-F81F-4D51-B674-603A6FCB3220}" type="presParOf" srcId="{A76CD9F6-8E1B-4A0F-BE1D-E532C9767536}" destId="{18C89C0A-5EAB-4930-B1F9-9BA3FED37D0A}" srcOrd="1" destOrd="0" presId="urn:microsoft.com/office/officeart/2008/layout/VerticalCurvedList"/>
    <dgm:cxn modelId="{84051864-92B1-4919-AACD-E6FC25AE733B}" type="presParOf" srcId="{A76CD9F6-8E1B-4A0F-BE1D-E532C9767536}" destId="{17EA0EE0-70D2-43DD-96F1-91E09A29917A}" srcOrd="2" destOrd="0" presId="urn:microsoft.com/office/officeart/2008/layout/VerticalCurvedList"/>
    <dgm:cxn modelId="{EFC8C1C2-469F-497F-BDBB-427A6CDCC3A7}" type="presParOf" srcId="{A76CD9F6-8E1B-4A0F-BE1D-E532C9767536}" destId="{5ACF7967-6AA0-4F79-BF88-60594CA9ACE7}" srcOrd="3" destOrd="0" presId="urn:microsoft.com/office/officeart/2008/layout/VerticalCurvedList"/>
    <dgm:cxn modelId="{89AEB7FB-97C9-4F14-9DB8-D76C080FD423}" type="presParOf" srcId="{8C1EC1B4-ED62-441F-A705-5E63F25B96FF}" destId="{60A3E2EF-6066-4686-989B-4BEE9F762DD8}" srcOrd="1" destOrd="0" presId="urn:microsoft.com/office/officeart/2008/layout/VerticalCurvedList"/>
    <dgm:cxn modelId="{346B5F9D-D8FB-4866-AAB2-625626790E31}" type="presParOf" srcId="{8C1EC1B4-ED62-441F-A705-5E63F25B96FF}" destId="{F35E49A9-4499-45DD-A6F5-976737C9D00A}" srcOrd="2" destOrd="0" presId="urn:microsoft.com/office/officeart/2008/layout/VerticalCurvedList"/>
    <dgm:cxn modelId="{044D251C-E1E4-42DB-BC0F-D17AA128C922}" type="presParOf" srcId="{F35E49A9-4499-45DD-A6F5-976737C9D00A}" destId="{C3D686EB-7713-4CB5-8868-D7F2FAE22094}" srcOrd="0" destOrd="0" presId="urn:microsoft.com/office/officeart/2008/layout/VerticalCurvedList"/>
    <dgm:cxn modelId="{E8409B87-F703-41F0-8435-B1189FD07EB4}" type="presParOf" srcId="{8C1EC1B4-ED62-441F-A705-5E63F25B96FF}" destId="{A8553207-8336-4B7E-9C0E-C48386722653}" srcOrd="3" destOrd="0" presId="urn:microsoft.com/office/officeart/2008/layout/VerticalCurvedList"/>
    <dgm:cxn modelId="{6FC356CF-1D0D-499F-A14C-BD08A6207ABC}" type="presParOf" srcId="{8C1EC1B4-ED62-441F-A705-5E63F25B96FF}" destId="{AFD54944-FB7D-402A-9690-B8DE74E19444}" srcOrd="4" destOrd="0" presId="urn:microsoft.com/office/officeart/2008/layout/VerticalCurvedList"/>
    <dgm:cxn modelId="{09F53109-BE73-4B45-9D12-4615129D687C}" type="presParOf" srcId="{AFD54944-FB7D-402A-9690-B8DE74E19444}" destId="{5E06700F-9B62-4C52-B520-522802E8CBBD}" srcOrd="0" destOrd="0" presId="urn:microsoft.com/office/officeart/2008/layout/VerticalCurvedList"/>
    <dgm:cxn modelId="{81898CD0-4CDE-4256-B9C7-18CD0BFF4316}" type="presParOf" srcId="{8C1EC1B4-ED62-441F-A705-5E63F25B96FF}" destId="{4CBD0B25-605D-42A0-ACE8-66156E650284}" srcOrd="5" destOrd="0" presId="urn:microsoft.com/office/officeart/2008/layout/VerticalCurvedList"/>
    <dgm:cxn modelId="{0A2B0088-51F9-4556-88A3-21139ECF47BB}" type="presParOf" srcId="{8C1EC1B4-ED62-441F-A705-5E63F25B96FF}" destId="{728841A3-7ED9-4852-87FB-806D5F1B8770}" srcOrd="6" destOrd="0" presId="urn:microsoft.com/office/officeart/2008/layout/VerticalCurvedList"/>
    <dgm:cxn modelId="{542927EB-CB20-47A1-8B1E-9AEC9753800C}" type="presParOf" srcId="{728841A3-7ED9-4852-87FB-806D5F1B8770}" destId="{989459F8-F5F7-4AC8-830D-D21FD7813D1A}" srcOrd="0" destOrd="0" presId="urn:microsoft.com/office/officeart/2008/layout/VerticalCurvedList"/>
    <dgm:cxn modelId="{A4058F91-F877-4246-AEB4-233085C00591}" type="presParOf" srcId="{8C1EC1B4-ED62-441F-A705-5E63F25B96FF}" destId="{C4D4A7F8-B657-42B2-B655-32E8E3274220}" srcOrd="7" destOrd="0" presId="urn:microsoft.com/office/officeart/2008/layout/VerticalCurvedList"/>
    <dgm:cxn modelId="{522AD0E8-D280-4AF3-B169-9C99116337BB}" type="presParOf" srcId="{8C1EC1B4-ED62-441F-A705-5E63F25B96FF}" destId="{D9A82580-1C04-48BA-8CF5-94533B73BF77}" srcOrd="8" destOrd="0" presId="urn:microsoft.com/office/officeart/2008/layout/VerticalCurvedList"/>
    <dgm:cxn modelId="{F2CE69C1-14AB-48C8-AE5D-5C62F018AEF0}" type="presParOf" srcId="{D9A82580-1C04-48BA-8CF5-94533B73BF77}" destId="{E6C1199D-8B07-42CA-AA54-ACDEDB19BEB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F8F7093-0BCB-4D13-9AFD-27C9F264853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6210F50-55BA-402D-92E7-30BF70B9C9CF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T.S </a:t>
          </a:r>
          <a:r>
            <a:rPr lang="es-CL" dirty="0" err="1" smtClean="0">
              <a:solidFill>
                <a:schemeClr val="tx1"/>
              </a:solidFill>
            </a:rPr>
            <a:t>D°</a:t>
          </a:r>
          <a:r>
            <a:rPr lang="es-CL" dirty="0" smtClean="0">
              <a:solidFill>
                <a:schemeClr val="tx1"/>
              </a:solidFill>
            </a:rPr>
            <a:t> GA vs/ GB</a:t>
          </a:r>
          <a:endParaRPr lang="es-CL" dirty="0">
            <a:solidFill>
              <a:schemeClr val="tx1"/>
            </a:solidFill>
          </a:endParaRPr>
        </a:p>
      </dgm:t>
    </dgm:pt>
    <dgm:pt modelId="{51DDF870-8A2D-4694-A129-B5C3E17B0427}" type="parTrans" cxnId="{0BC2116F-4C4C-438D-A3FB-DE942163D5A1}">
      <dgm:prSet/>
      <dgm:spPr/>
      <dgm:t>
        <a:bodyPr/>
        <a:lstStyle/>
        <a:p>
          <a:endParaRPr lang="es-CL"/>
        </a:p>
      </dgm:t>
    </dgm:pt>
    <dgm:pt modelId="{CFD22E78-D14B-41D0-921C-899AC09FF7E2}" type="sibTrans" cxnId="{0BC2116F-4C4C-438D-A3FB-DE942163D5A1}">
      <dgm:prSet/>
      <dgm:spPr/>
      <dgm:t>
        <a:bodyPr/>
        <a:lstStyle/>
        <a:p>
          <a:endParaRPr lang="es-CL"/>
        </a:p>
      </dgm:t>
    </dgm:pt>
    <dgm:pt modelId="{A7212B03-07AF-4F30-89F8-2F693D029CE7}">
      <dgm:prSet phldrT="[Texto]"/>
      <dgm:spPr/>
      <dgm:t>
        <a:bodyPr/>
        <a:lstStyle/>
        <a:p>
          <a:r>
            <a:rPr lang="es-CL" dirty="0" smtClean="0"/>
            <a:t>H0</a:t>
          </a:r>
          <a:endParaRPr lang="es-CL" dirty="0"/>
        </a:p>
      </dgm:t>
    </dgm:pt>
    <dgm:pt modelId="{86192FBB-FB2A-4B47-8786-D1F4B9489D97}" type="parTrans" cxnId="{F5851BE5-39E6-4EBE-B955-410C5CF5415D}">
      <dgm:prSet/>
      <dgm:spPr/>
      <dgm:t>
        <a:bodyPr/>
        <a:lstStyle/>
        <a:p>
          <a:endParaRPr lang="es-CL"/>
        </a:p>
      </dgm:t>
    </dgm:pt>
    <dgm:pt modelId="{350B9711-E887-41DE-B293-BB31668A4B25}" type="sibTrans" cxnId="{F5851BE5-39E6-4EBE-B955-410C5CF5415D}">
      <dgm:prSet/>
      <dgm:spPr/>
      <dgm:t>
        <a:bodyPr/>
        <a:lstStyle/>
        <a:p>
          <a:endParaRPr lang="es-CL"/>
        </a:p>
      </dgm:t>
    </dgm:pt>
    <dgm:pt modelId="{CB79857D-95A1-40D1-8686-B91A3CA2BA1D}">
      <dgm:prSet phldrT="[Texto]"/>
      <dgm:spPr/>
      <dgm:t>
        <a:bodyPr/>
        <a:lstStyle/>
        <a:p>
          <a:r>
            <a:rPr lang="es-CL" dirty="0" smtClean="0"/>
            <a:t>H1</a:t>
          </a:r>
          <a:endParaRPr lang="es-CL" dirty="0"/>
        </a:p>
      </dgm:t>
    </dgm:pt>
    <dgm:pt modelId="{4A07A104-A4A5-4FEE-B80C-3BD4125E6D99}" type="parTrans" cxnId="{3267F5E6-BD01-44BA-A01D-1138181A85F5}">
      <dgm:prSet/>
      <dgm:spPr/>
      <dgm:t>
        <a:bodyPr/>
        <a:lstStyle/>
        <a:p>
          <a:endParaRPr lang="es-CL"/>
        </a:p>
      </dgm:t>
    </dgm:pt>
    <dgm:pt modelId="{EDB1C317-AE18-43FF-A4A7-6DBBD1DA4EB4}" type="sibTrans" cxnId="{3267F5E6-BD01-44BA-A01D-1138181A85F5}">
      <dgm:prSet/>
      <dgm:spPr/>
      <dgm:t>
        <a:bodyPr/>
        <a:lstStyle/>
        <a:p>
          <a:endParaRPr lang="es-CL"/>
        </a:p>
      </dgm:t>
    </dgm:pt>
    <dgm:pt modelId="{EAD2E777-4CA6-48B6-9B68-F4A6E2DC4DF6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T.S  </a:t>
          </a:r>
          <a:r>
            <a:rPr lang="es-CL" dirty="0" err="1" smtClean="0">
              <a:solidFill>
                <a:schemeClr val="tx1"/>
              </a:solidFill>
            </a:rPr>
            <a:t>I°</a:t>
          </a:r>
          <a:r>
            <a:rPr lang="es-CL" dirty="0" smtClean="0">
              <a:solidFill>
                <a:schemeClr val="tx1"/>
              </a:solidFill>
            </a:rPr>
            <a:t> GA vs/ GB</a:t>
          </a:r>
          <a:endParaRPr lang="es-CL" dirty="0">
            <a:solidFill>
              <a:schemeClr val="tx1"/>
            </a:solidFill>
          </a:endParaRPr>
        </a:p>
      </dgm:t>
    </dgm:pt>
    <dgm:pt modelId="{4C7AEAA7-F2ED-4E1E-BF18-4FB6ED9CA935}" type="parTrans" cxnId="{0D0372AD-3869-4C96-B8B0-8E19E4C308A6}">
      <dgm:prSet/>
      <dgm:spPr/>
      <dgm:t>
        <a:bodyPr/>
        <a:lstStyle/>
        <a:p>
          <a:endParaRPr lang="es-CL"/>
        </a:p>
      </dgm:t>
    </dgm:pt>
    <dgm:pt modelId="{57D70FAC-0072-4908-80E9-E7FB515D3914}" type="sibTrans" cxnId="{0D0372AD-3869-4C96-B8B0-8E19E4C308A6}">
      <dgm:prSet/>
      <dgm:spPr/>
      <dgm:t>
        <a:bodyPr/>
        <a:lstStyle/>
        <a:p>
          <a:endParaRPr lang="es-CL"/>
        </a:p>
      </dgm:t>
    </dgm:pt>
    <dgm:pt modelId="{28E00172-2DA3-40A3-853E-ED4EAF45359A}">
      <dgm:prSet phldrT="[Texto]"/>
      <dgm:spPr/>
      <dgm:t>
        <a:bodyPr/>
        <a:lstStyle/>
        <a:p>
          <a:r>
            <a:rPr lang="es-CL" dirty="0" smtClean="0"/>
            <a:t>H0</a:t>
          </a:r>
          <a:endParaRPr lang="es-CL" dirty="0"/>
        </a:p>
      </dgm:t>
    </dgm:pt>
    <dgm:pt modelId="{BF688E2D-D87D-4856-B0F7-A2A89587ABF1}" type="parTrans" cxnId="{660836EA-0B11-4FB8-8039-FA5C7FD9823D}">
      <dgm:prSet/>
      <dgm:spPr/>
      <dgm:t>
        <a:bodyPr/>
        <a:lstStyle/>
        <a:p>
          <a:endParaRPr lang="es-CL"/>
        </a:p>
      </dgm:t>
    </dgm:pt>
    <dgm:pt modelId="{24963F95-EB65-4E3E-894A-D858A8CBF709}" type="sibTrans" cxnId="{660836EA-0B11-4FB8-8039-FA5C7FD9823D}">
      <dgm:prSet/>
      <dgm:spPr/>
      <dgm:t>
        <a:bodyPr/>
        <a:lstStyle/>
        <a:p>
          <a:endParaRPr lang="es-CL"/>
        </a:p>
      </dgm:t>
    </dgm:pt>
    <dgm:pt modelId="{FC5A9058-1E1A-47E6-B13D-0B3A86204EA0}">
      <dgm:prSet phldrT="[Texto]"/>
      <dgm:spPr/>
      <dgm:t>
        <a:bodyPr/>
        <a:lstStyle/>
        <a:p>
          <a:r>
            <a:rPr lang="es-CL" dirty="0" smtClean="0"/>
            <a:t>H1</a:t>
          </a:r>
          <a:endParaRPr lang="es-CL" dirty="0"/>
        </a:p>
      </dgm:t>
    </dgm:pt>
    <dgm:pt modelId="{61E06F4F-43D6-4D78-BEF7-7223E169E065}" type="parTrans" cxnId="{ED76E8DB-C6D2-4E34-895F-F45A15898D4E}">
      <dgm:prSet/>
      <dgm:spPr/>
      <dgm:t>
        <a:bodyPr/>
        <a:lstStyle/>
        <a:p>
          <a:endParaRPr lang="es-CL"/>
        </a:p>
      </dgm:t>
    </dgm:pt>
    <dgm:pt modelId="{35794D1D-A329-4B45-A203-7193E95C072D}" type="sibTrans" cxnId="{ED76E8DB-C6D2-4E34-895F-F45A15898D4E}">
      <dgm:prSet/>
      <dgm:spPr/>
      <dgm:t>
        <a:bodyPr/>
        <a:lstStyle/>
        <a:p>
          <a:endParaRPr lang="es-CL"/>
        </a:p>
      </dgm:t>
    </dgm:pt>
    <dgm:pt modelId="{DD5FEBA5-115A-4DCC-A41D-47F221546B28}" type="pres">
      <dgm:prSet presAssocID="{3F8F7093-0BCB-4D13-9AFD-27C9F2648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27F831F1-2CCA-4065-A20D-E078560F60EC}" type="pres">
      <dgm:prSet presAssocID="{36210F50-55BA-402D-92E7-30BF70B9C9CF}" presName="root" presStyleCnt="0"/>
      <dgm:spPr/>
    </dgm:pt>
    <dgm:pt modelId="{418A5F74-4CDC-4515-BCB3-88D1B3F56F03}" type="pres">
      <dgm:prSet presAssocID="{36210F50-55BA-402D-92E7-30BF70B9C9CF}" presName="rootComposite" presStyleCnt="0"/>
      <dgm:spPr/>
    </dgm:pt>
    <dgm:pt modelId="{1130E6EF-D9BC-450A-BDDF-601E607B33F6}" type="pres">
      <dgm:prSet presAssocID="{36210F50-55BA-402D-92E7-30BF70B9C9CF}" presName="rootText" presStyleLbl="node1" presStyleIdx="0" presStyleCnt="2"/>
      <dgm:spPr/>
      <dgm:t>
        <a:bodyPr/>
        <a:lstStyle/>
        <a:p>
          <a:endParaRPr lang="es-CL"/>
        </a:p>
      </dgm:t>
    </dgm:pt>
    <dgm:pt modelId="{6E887AE5-4F77-479C-86DC-3AE22F10611E}" type="pres">
      <dgm:prSet presAssocID="{36210F50-55BA-402D-92E7-30BF70B9C9CF}" presName="rootConnector" presStyleLbl="node1" presStyleIdx="0" presStyleCnt="2"/>
      <dgm:spPr/>
      <dgm:t>
        <a:bodyPr/>
        <a:lstStyle/>
        <a:p>
          <a:endParaRPr lang="es-CL"/>
        </a:p>
      </dgm:t>
    </dgm:pt>
    <dgm:pt modelId="{2ECE9C00-E669-4D6C-BC7D-7297C00DCD29}" type="pres">
      <dgm:prSet presAssocID="{36210F50-55BA-402D-92E7-30BF70B9C9CF}" presName="childShape" presStyleCnt="0"/>
      <dgm:spPr/>
    </dgm:pt>
    <dgm:pt modelId="{AE42E7A1-96A4-4BB7-85B9-46292262AC0A}" type="pres">
      <dgm:prSet presAssocID="{86192FBB-FB2A-4B47-8786-D1F4B9489D97}" presName="Name13" presStyleLbl="parChTrans1D2" presStyleIdx="0" presStyleCnt="4"/>
      <dgm:spPr/>
      <dgm:t>
        <a:bodyPr/>
        <a:lstStyle/>
        <a:p>
          <a:endParaRPr lang="es-CL"/>
        </a:p>
      </dgm:t>
    </dgm:pt>
    <dgm:pt modelId="{9D347FEE-3866-48E2-83DC-E1A52B4EF215}" type="pres">
      <dgm:prSet presAssocID="{A7212B03-07AF-4F30-89F8-2F693D029CE7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25C8D48-1507-48A2-874F-B5FFAE9ED17D}" type="pres">
      <dgm:prSet presAssocID="{4A07A104-A4A5-4FEE-B80C-3BD4125E6D99}" presName="Name13" presStyleLbl="parChTrans1D2" presStyleIdx="1" presStyleCnt="4"/>
      <dgm:spPr/>
      <dgm:t>
        <a:bodyPr/>
        <a:lstStyle/>
        <a:p>
          <a:endParaRPr lang="es-CL"/>
        </a:p>
      </dgm:t>
    </dgm:pt>
    <dgm:pt modelId="{F8B152ED-AEA9-4B2C-9644-AF4A864D3D0A}" type="pres">
      <dgm:prSet presAssocID="{CB79857D-95A1-40D1-8686-B91A3CA2BA1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30007E7-6F57-4237-ACDF-975D0A20FED3}" type="pres">
      <dgm:prSet presAssocID="{EAD2E777-4CA6-48B6-9B68-F4A6E2DC4DF6}" presName="root" presStyleCnt="0"/>
      <dgm:spPr/>
    </dgm:pt>
    <dgm:pt modelId="{E0109736-E856-4F79-B341-ED676CB9B3F6}" type="pres">
      <dgm:prSet presAssocID="{EAD2E777-4CA6-48B6-9B68-F4A6E2DC4DF6}" presName="rootComposite" presStyleCnt="0"/>
      <dgm:spPr/>
    </dgm:pt>
    <dgm:pt modelId="{E885D25A-A4F5-434E-8409-F7CE4EF872B4}" type="pres">
      <dgm:prSet presAssocID="{EAD2E777-4CA6-48B6-9B68-F4A6E2DC4DF6}" presName="rootText" presStyleLbl="node1" presStyleIdx="1" presStyleCnt="2"/>
      <dgm:spPr/>
      <dgm:t>
        <a:bodyPr/>
        <a:lstStyle/>
        <a:p>
          <a:endParaRPr lang="es-CL"/>
        </a:p>
      </dgm:t>
    </dgm:pt>
    <dgm:pt modelId="{30E00542-4D86-42DA-87CA-E26EB5FD7BC8}" type="pres">
      <dgm:prSet presAssocID="{EAD2E777-4CA6-48B6-9B68-F4A6E2DC4DF6}" presName="rootConnector" presStyleLbl="node1" presStyleIdx="1" presStyleCnt="2"/>
      <dgm:spPr/>
      <dgm:t>
        <a:bodyPr/>
        <a:lstStyle/>
        <a:p>
          <a:endParaRPr lang="es-CL"/>
        </a:p>
      </dgm:t>
    </dgm:pt>
    <dgm:pt modelId="{113237D0-606D-4E34-8FC1-A15F93B53366}" type="pres">
      <dgm:prSet presAssocID="{EAD2E777-4CA6-48B6-9B68-F4A6E2DC4DF6}" presName="childShape" presStyleCnt="0"/>
      <dgm:spPr/>
    </dgm:pt>
    <dgm:pt modelId="{A7370BC4-B2FC-4163-9885-8327820D4E10}" type="pres">
      <dgm:prSet presAssocID="{BF688E2D-D87D-4856-B0F7-A2A89587ABF1}" presName="Name13" presStyleLbl="parChTrans1D2" presStyleIdx="2" presStyleCnt="4"/>
      <dgm:spPr/>
      <dgm:t>
        <a:bodyPr/>
        <a:lstStyle/>
        <a:p>
          <a:endParaRPr lang="es-CL"/>
        </a:p>
      </dgm:t>
    </dgm:pt>
    <dgm:pt modelId="{F99CFF08-25DD-4374-927B-FF5B8703EEB3}" type="pres">
      <dgm:prSet presAssocID="{28E00172-2DA3-40A3-853E-ED4EAF45359A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BBD5B2-A51B-49B6-AD71-2C879C09F9EF}" type="pres">
      <dgm:prSet presAssocID="{61E06F4F-43D6-4D78-BEF7-7223E169E065}" presName="Name13" presStyleLbl="parChTrans1D2" presStyleIdx="3" presStyleCnt="4"/>
      <dgm:spPr/>
      <dgm:t>
        <a:bodyPr/>
        <a:lstStyle/>
        <a:p>
          <a:endParaRPr lang="es-CL"/>
        </a:p>
      </dgm:t>
    </dgm:pt>
    <dgm:pt modelId="{5FD55353-102C-428C-A008-128403214805}" type="pres">
      <dgm:prSet presAssocID="{FC5A9058-1E1A-47E6-B13D-0B3A86204EA0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C85AB9F-03DE-40C0-95AD-2E61712AB688}" type="presOf" srcId="{BF688E2D-D87D-4856-B0F7-A2A89587ABF1}" destId="{A7370BC4-B2FC-4163-9885-8327820D4E10}" srcOrd="0" destOrd="0" presId="urn:microsoft.com/office/officeart/2005/8/layout/hierarchy3"/>
    <dgm:cxn modelId="{ED76E8DB-C6D2-4E34-895F-F45A15898D4E}" srcId="{EAD2E777-4CA6-48B6-9B68-F4A6E2DC4DF6}" destId="{FC5A9058-1E1A-47E6-B13D-0B3A86204EA0}" srcOrd="1" destOrd="0" parTransId="{61E06F4F-43D6-4D78-BEF7-7223E169E065}" sibTransId="{35794D1D-A329-4B45-A203-7193E95C072D}"/>
    <dgm:cxn modelId="{3267F5E6-BD01-44BA-A01D-1138181A85F5}" srcId="{36210F50-55BA-402D-92E7-30BF70B9C9CF}" destId="{CB79857D-95A1-40D1-8686-B91A3CA2BA1D}" srcOrd="1" destOrd="0" parTransId="{4A07A104-A4A5-4FEE-B80C-3BD4125E6D99}" sibTransId="{EDB1C317-AE18-43FF-A4A7-6DBBD1DA4EB4}"/>
    <dgm:cxn modelId="{72B17EA8-B168-4202-85FC-46EBC8DCB216}" type="presOf" srcId="{36210F50-55BA-402D-92E7-30BF70B9C9CF}" destId="{1130E6EF-D9BC-450A-BDDF-601E607B33F6}" srcOrd="0" destOrd="0" presId="urn:microsoft.com/office/officeart/2005/8/layout/hierarchy3"/>
    <dgm:cxn modelId="{C8DA38FB-2B02-4B40-812B-82D9C8BE8B39}" type="presOf" srcId="{FC5A9058-1E1A-47E6-B13D-0B3A86204EA0}" destId="{5FD55353-102C-428C-A008-128403214805}" srcOrd="0" destOrd="0" presId="urn:microsoft.com/office/officeart/2005/8/layout/hierarchy3"/>
    <dgm:cxn modelId="{52F41323-E53A-44D4-8F01-39F8F54E6136}" type="presOf" srcId="{4A07A104-A4A5-4FEE-B80C-3BD4125E6D99}" destId="{D25C8D48-1507-48A2-874F-B5FFAE9ED17D}" srcOrd="0" destOrd="0" presId="urn:microsoft.com/office/officeart/2005/8/layout/hierarchy3"/>
    <dgm:cxn modelId="{DFD3E379-BC1D-4451-B66E-EA035981E85A}" type="presOf" srcId="{61E06F4F-43D6-4D78-BEF7-7223E169E065}" destId="{00BBD5B2-A51B-49B6-AD71-2C879C09F9EF}" srcOrd="0" destOrd="0" presId="urn:microsoft.com/office/officeart/2005/8/layout/hierarchy3"/>
    <dgm:cxn modelId="{A89B8CD0-9DFC-49F9-BDB5-6A5746FECBB7}" type="presOf" srcId="{A7212B03-07AF-4F30-89F8-2F693D029CE7}" destId="{9D347FEE-3866-48E2-83DC-E1A52B4EF215}" srcOrd="0" destOrd="0" presId="urn:microsoft.com/office/officeart/2005/8/layout/hierarchy3"/>
    <dgm:cxn modelId="{0D0372AD-3869-4C96-B8B0-8E19E4C308A6}" srcId="{3F8F7093-0BCB-4D13-9AFD-27C9F2648530}" destId="{EAD2E777-4CA6-48B6-9B68-F4A6E2DC4DF6}" srcOrd="1" destOrd="0" parTransId="{4C7AEAA7-F2ED-4E1E-BF18-4FB6ED9CA935}" sibTransId="{57D70FAC-0072-4908-80E9-E7FB515D3914}"/>
    <dgm:cxn modelId="{10728F1D-EDA7-4EEC-B416-3F7CE5DDAA30}" type="presOf" srcId="{EAD2E777-4CA6-48B6-9B68-F4A6E2DC4DF6}" destId="{E885D25A-A4F5-434E-8409-F7CE4EF872B4}" srcOrd="0" destOrd="0" presId="urn:microsoft.com/office/officeart/2005/8/layout/hierarchy3"/>
    <dgm:cxn modelId="{D64F64F9-D915-4FE4-885D-DBBFC49FD66F}" type="presOf" srcId="{3F8F7093-0BCB-4D13-9AFD-27C9F2648530}" destId="{DD5FEBA5-115A-4DCC-A41D-47F221546B28}" srcOrd="0" destOrd="0" presId="urn:microsoft.com/office/officeart/2005/8/layout/hierarchy3"/>
    <dgm:cxn modelId="{660836EA-0B11-4FB8-8039-FA5C7FD9823D}" srcId="{EAD2E777-4CA6-48B6-9B68-F4A6E2DC4DF6}" destId="{28E00172-2DA3-40A3-853E-ED4EAF45359A}" srcOrd="0" destOrd="0" parTransId="{BF688E2D-D87D-4856-B0F7-A2A89587ABF1}" sibTransId="{24963F95-EB65-4E3E-894A-D858A8CBF709}"/>
    <dgm:cxn modelId="{6B96B68A-D65B-48FD-BCBF-5E9782A2688C}" type="presOf" srcId="{86192FBB-FB2A-4B47-8786-D1F4B9489D97}" destId="{AE42E7A1-96A4-4BB7-85B9-46292262AC0A}" srcOrd="0" destOrd="0" presId="urn:microsoft.com/office/officeart/2005/8/layout/hierarchy3"/>
    <dgm:cxn modelId="{0BC2116F-4C4C-438D-A3FB-DE942163D5A1}" srcId="{3F8F7093-0BCB-4D13-9AFD-27C9F2648530}" destId="{36210F50-55BA-402D-92E7-30BF70B9C9CF}" srcOrd="0" destOrd="0" parTransId="{51DDF870-8A2D-4694-A129-B5C3E17B0427}" sibTransId="{CFD22E78-D14B-41D0-921C-899AC09FF7E2}"/>
    <dgm:cxn modelId="{3C670A25-B5C6-4D10-BB2B-F8869891671E}" type="presOf" srcId="{36210F50-55BA-402D-92E7-30BF70B9C9CF}" destId="{6E887AE5-4F77-479C-86DC-3AE22F10611E}" srcOrd="1" destOrd="0" presId="urn:microsoft.com/office/officeart/2005/8/layout/hierarchy3"/>
    <dgm:cxn modelId="{F5851BE5-39E6-4EBE-B955-410C5CF5415D}" srcId="{36210F50-55BA-402D-92E7-30BF70B9C9CF}" destId="{A7212B03-07AF-4F30-89F8-2F693D029CE7}" srcOrd="0" destOrd="0" parTransId="{86192FBB-FB2A-4B47-8786-D1F4B9489D97}" sibTransId="{350B9711-E887-41DE-B293-BB31668A4B25}"/>
    <dgm:cxn modelId="{DBC3F47C-15C6-410C-B4F0-E397359577C4}" type="presOf" srcId="{EAD2E777-4CA6-48B6-9B68-F4A6E2DC4DF6}" destId="{30E00542-4D86-42DA-87CA-E26EB5FD7BC8}" srcOrd="1" destOrd="0" presId="urn:microsoft.com/office/officeart/2005/8/layout/hierarchy3"/>
    <dgm:cxn modelId="{CBDBB143-893C-4C50-BD05-45FFC85D25E7}" type="presOf" srcId="{28E00172-2DA3-40A3-853E-ED4EAF45359A}" destId="{F99CFF08-25DD-4374-927B-FF5B8703EEB3}" srcOrd="0" destOrd="0" presId="urn:microsoft.com/office/officeart/2005/8/layout/hierarchy3"/>
    <dgm:cxn modelId="{D73230EF-DFB5-43DB-870A-2D9D7F195883}" type="presOf" srcId="{CB79857D-95A1-40D1-8686-B91A3CA2BA1D}" destId="{F8B152ED-AEA9-4B2C-9644-AF4A864D3D0A}" srcOrd="0" destOrd="0" presId="urn:microsoft.com/office/officeart/2005/8/layout/hierarchy3"/>
    <dgm:cxn modelId="{0899398F-7BB2-4F3D-A526-75DED3302674}" type="presParOf" srcId="{DD5FEBA5-115A-4DCC-A41D-47F221546B28}" destId="{27F831F1-2CCA-4065-A20D-E078560F60EC}" srcOrd="0" destOrd="0" presId="urn:microsoft.com/office/officeart/2005/8/layout/hierarchy3"/>
    <dgm:cxn modelId="{B5EDF56B-A26F-4B9B-A6DF-9972DE3D499A}" type="presParOf" srcId="{27F831F1-2CCA-4065-A20D-E078560F60EC}" destId="{418A5F74-4CDC-4515-BCB3-88D1B3F56F03}" srcOrd="0" destOrd="0" presId="urn:microsoft.com/office/officeart/2005/8/layout/hierarchy3"/>
    <dgm:cxn modelId="{B4C97673-06A6-41A4-ABB9-62684A446B5D}" type="presParOf" srcId="{418A5F74-4CDC-4515-BCB3-88D1B3F56F03}" destId="{1130E6EF-D9BC-450A-BDDF-601E607B33F6}" srcOrd="0" destOrd="0" presId="urn:microsoft.com/office/officeart/2005/8/layout/hierarchy3"/>
    <dgm:cxn modelId="{E16C2EFB-745E-4449-8D37-F9CA28F44375}" type="presParOf" srcId="{418A5F74-4CDC-4515-BCB3-88D1B3F56F03}" destId="{6E887AE5-4F77-479C-86DC-3AE22F10611E}" srcOrd="1" destOrd="0" presId="urn:microsoft.com/office/officeart/2005/8/layout/hierarchy3"/>
    <dgm:cxn modelId="{5B1A2318-CE74-4532-8D8F-96B35B7F8358}" type="presParOf" srcId="{27F831F1-2CCA-4065-A20D-E078560F60EC}" destId="{2ECE9C00-E669-4D6C-BC7D-7297C00DCD29}" srcOrd="1" destOrd="0" presId="urn:microsoft.com/office/officeart/2005/8/layout/hierarchy3"/>
    <dgm:cxn modelId="{61564E18-BFA0-4687-B01F-D18F09204A56}" type="presParOf" srcId="{2ECE9C00-E669-4D6C-BC7D-7297C00DCD29}" destId="{AE42E7A1-96A4-4BB7-85B9-46292262AC0A}" srcOrd="0" destOrd="0" presId="urn:microsoft.com/office/officeart/2005/8/layout/hierarchy3"/>
    <dgm:cxn modelId="{6457965D-3259-47D8-90E8-D921F2EB4B84}" type="presParOf" srcId="{2ECE9C00-E669-4D6C-BC7D-7297C00DCD29}" destId="{9D347FEE-3866-48E2-83DC-E1A52B4EF215}" srcOrd="1" destOrd="0" presId="urn:microsoft.com/office/officeart/2005/8/layout/hierarchy3"/>
    <dgm:cxn modelId="{5130B9BF-54B0-442D-B403-28B10F5BC09C}" type="presParOf" srcId="{2ECE9C00-E669-4D6C-BC7D-7297C00DCD29}" destId="{D25C8D48-1507-48A2-874F-B5FFAE9ED17D}" srcOrd="2" destOrd="0" presId="urn:microsoft.com/office/officeart/2005/8/layout/hierarchy3"/>
    <dgm:cxn modelId="{9749167C-E03E-46D9-BDC0-B5A4EFDBCEDF}" type="presParOf" srcId="{2ECE9C00-E669-4D6C-BC7D-7297C00DCD29}" destId="{F8B152ED-AEA9-4B2C-9644-AF4A864D3D0A}" srcOrd="3" destOrd="0" presId="urn:microsoft.com/office/officeart/2005/8/layout/hierarchy3"/>
    <dgm:cxn modelId="{2BECCFFB-6D77-4FF7-A974-755847D07FF3}" type="presParOf" srcId="{DD5FEBA5-115A-4DCC-A41D-47F221546B28}" destId="{830007E7-6F57-4237-ACDF-975D0A20FED3}" srcOrd="1" destOrd="0" presId="urn:microsoft.com/office/officeart/2005/8/layout/hierarchy3"/>
    <dgm:cxn modelId="{4C2C0F14-2625-493C-BEC0-C9049E999761}" type="presParOf" srcId="{830007E7-6F57-4237-ACDF-975D0A20FED3}" destId="{E0109736-E856-4F79-B341-ED676CB9B3F6}" srcOrd="0" destOrd="0" presId="urn:microsoft.com/office/officeart/2005/8/layout/hierarchy3"/>
    <dgm:cxn modelId="{ABE849AB-7BE8-42DB-A09A-57303B2C7A70}" type="presParOf" srcId="{E0109736-E856-4F79-B341-ED676CB9B3F6}" destId="{E885D25A-A4F5-434E-8409-F7CE4EF872B4}" srcOrd="0" destOrd="0" presId="urn:microsoft.com/office/officeart/2005/8/layout/hierarchy3"/>
    <dgm:cxn modelId="{8F000097-6EF5-4E31-AE70-08E2C552FF7B}" type="presParOf" srcId="{E0109736-E856-4F79-B341-ED676CB9B3F6}" destId="{30E00542-4D86-42DA-87CA-E26EB5FD7BC8}" srcOrd="1" destOrd="0" presId="urn:microsoft.com/office/officeart/2005/8/layout/hierarchy3"/>
    <dgm:cxn modelId="{344AC617-46C9-49CB-8E0A-7E9282BECC08}" type="presParOf" srcId="{830007E7-6F57-4237-ACDF-975D0A20FED3}" destId="{113237D0-606D-4E34-8FC1-A15F93B53366}" srcOrd="1" destOrd="0" presId="urn:microsoft.com/office/officeart/2005/8/layout/hierarchy3"/>
    <dgm:cxn modelId="{0083548E-0281-4C67-8218-216857FDD8AB}" type="presParOf" srcId="{113237D0-606D-4E34-8FC1-A15F93B53366}" destId="{A7370BC4-B2FC-4163-9885-8327820D4E10}" srcOrd="0" destOrd="0" presId="urn:microsoft.com/office/officeart/2005/8/layout/hierarchy3"/>
    <dgm:cxn modelId="{EC581572-48C4-4578-B46E-3B2842BF69FA}" type="presParOf" srcId="{113237D0-606D-4E34-8FC1-A15F93B53366}" destId="{F99CFF08-25DD-4374-927B-FF5B8703EEB3}" srcOrd="1" destOrd="0" presId="urn:microsoft.com/office/officeart/2005/8/layout/hierarchy3"/>
    <dgm:cxn modelId="{6E5AE14A-0505-4EA5-9001-BFA628109C48}" type="presParOf" srcId="{113237D0-606D-4E34-8FC1-A15F93B53366}" destId="{00BBD5B2-A51B-49B6-AD71-2C879C09F9EF}" srcOrd="2" destOrd="0" presId="urn:microsoft.com/office/officeart/2005/8/layout/hierarchy3"/>
    <dgm:cxn modelId="{D529A1E6-B6AF-4DF6-BEAC-A3849F585B80}" type="presParOf" srcId="{113237D0-606D-4E34-8FC1-A15F93B53366}" destId="{5FD55353-102C-428C-A008-12840321480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C3556E-06E9-4525-B275-0951AFD36A7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EBA0BD0-8781-4D4B-A35E-D7926352295E}">
      <dgm:prSet phldrT="[Texto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</dgm:spPr>
      <dgm:t>
        <a:bodyPr/>
        <a:lstStyle/>
        <a:p>
          <a:pPr algn="just"/>
          <a:r>
            <a:rPr lang="es-CL" sz="1800" dirty="0" smtClean="0">
              <a:solidFill>
                <a:schemeClr val="tx1"/>
              </a:solidFill>
            </a:rPr>
            <a:t>Determinar, antes del tratamiento, la anteposición de cabeza sobre cuello a través del ángulo cráneo-vertebral con el programa S.A.P.O. de fotogrametría, y el dolor generado por los puntos gatillo en musculatura trapecio superior y/o ECOM a través de la </a:t>
          </a:r>
          <a:r>
            <a:rPr lang="es-CL" sz="1800" dirty="0" err="1" smtClean="0">
              <a:solidFill>
                <a:schemeClr val="tx1"/>
              </a:solidFill>
            </a:rPr>
            <a:t>algometría</a:t>
          </a:r>
          <a:r>
            <a:rPr lang="es-CL" sz="1800" dirty="0" smtClean="0">
              <a:solidFill>
                <a:schemeClr val="tx1"/>
              </a:solidFill>
            </a:rPr>
            <a:t> digital, en el grupo A y B de estudio.</a:t>
          </a:r>
          <a:endParaRPr lang="es-CL" sz="1800" dirty="0">
            <a:solidFill>
              <a:schemeClr val="tx1"/>
            </a:solidFill>
          </a:endParaRPr>
        </a:p>
      </dgm:t>
    </dgm:pt>
    <dgm:pt modelId="{8E1E1D89-FD01-4759-8242-76BCFAA92345}" type="parTrans" cxnId="{3609761B-3AB1-4E75-AE3A-8B239245C495}">
      <dgm:prSet/>
      <dgm:spPr/>
      <dgm:t>
        <a:bodyPr/>
        <a:lstStyle/>
        <a:p>
          <a:endParaRPr lang="es-CL"/>
        </a:p>
      </dgm:t>
    </dgm:pt>
    <dgm:pt modelId="{8BDD8A48-04C5-4A8D-B229-0982663E8DBD}" type="sibTrans" cxnId="{3609761B-3AB1-4E75-AE3A-8B239245C495}">
      <dgm:prSet/>
      <dgm:spPr/>
      <dgm:t>
        <a:bodyPr/>
        <a:lstStyle/>
        <a:p>
          <a:endParaRPr lang="es-CL"/>
        </a:p>
      </dgm:t>
    </dgm:pt>
    <dgm:pt modelId="{63BC2E86-2ECB-4795-94AD-4C16788503B8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</dgm:spPr>
      <dgm:t>
        <a:bodyPr/>
        <a:lstStyle/>
        <a:p>
          <a:pPr algn="just"/>
          <a:r>
            <a:rPr lang="es-CL" dirty="0" smtClean="0">
              <a:solidFill>
                <a:schemeClr val="tx1"/>
              </a:solidFill>
            </a:rPr>
            <a:t>Determinar, posterior al tratamiento, la anteposición de cabeza sobre cuello a través del ángulo cráneo-vertebral con el programa S.A.P.O. de fotogrametría y el dolor generado por los puntos gatillo en musculatura trapecio superior y/o ECOM a través de </a:t>
          </a:r>
          <a:r>
            <a:rPr lang="es-CL" dirty="0" err="1" smtClean="0">
              <a:solidFill>
                <a:schemeClr val="tx1"/>
              </a:solidFill>
            </a:rPr>
            <a:t>algometría</a:t>
          </a:r>
          <a:r>
            <a:rPr lang="es-CL" dirty="0" smtClean="0">
              <a:solidFill>
                <a:schemeClr val="tx1"/>
              </a:solidFill>
            </a:rPr>
            <a:t> digital, en el grupo A y B de estudio.</a:t>
          </a:r>
          <a:endParaRPr lang="es-CL" dirty="0">
            <a:solidFill>
              <a:schemeClr val="tx1"/>
            </a:solidFill>
          </a:endParaRPr>
        </a:p>
      </dgm:t>
    </dgm:pt>
    <dgm:pt modelId="{E2B4D18F-27D7-450D-AE13-D00A9CEC1522}" type="parTrans" cxnId="{EF3DFC5F-7F59-4E7B-B718-4A121E2B0F5D}">
      <dgm:prSet/>
      <dgm:spPr/>
      <dgm:t>
        <a:bodyPr/>
        <a:lstStyle/>
        <a:p>
          <a:endParaRPr lang="es-CL"/>
        </a:p>
      </dgm:t>
    </dgm:pt>
    <dgm:pt modelId="{87D75001-1907-443C-86B1-BF5F048A2EFA}" type="sibTrans" cxnId="{EF3DFC5F-7F59-4E7B-B718-4A121E2B0F5D}">
      <dgm:prSet/>
      <dgm:spPr/>
      <dgm:t>
        <a:bodyPr/>
        <a:lstStyle/>
        <a:p>
          <a:endParaRPr lang="es-CL"/>
        </a:p>
      </dgm:t>
    </dgm:pt>
    <dgm:pt modelId="{A901AF40-9547-4756-9D16-F7B84CA92FDC}" type="pres">
      <dgm:prSet presAssocID="{5CC3556E-06E9-4525-B275-0951AFD36A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L"/>
        </a:p>
      </dgm:t>
    </dgm:pt>
    <dgm:pt modelId="{C076F903-1600-477E-8341-0967A3012D52}" type="pres">
      <dgm:prSet presAssocID="{5CC3556E-06E9-4525-B275-0951AFD36A71}" presName="Name1" presStyleCnt="0"/>
      <dgm:spPr/>
    </dgm:pt>
    <dgm:pt modelId="{29702E4C-784B-46FC-A236-E881456701C2}" type="pres">
      <dgm:prSet presAssocID="{5CC3556E-06E9-4525-B275-0951AFD36A71}" presName="cycle" presStyleCnt="0"/>
      <dgm:spPr/>
    </dgm:pt>
    <dgm:pt modelId="{708EAA30-1C25-48A4-8CE7-6F4366173155}" type="pres">
      <dgm:prSet presAssocID="{5CC3556E-06E9-4525-B275-0951AFD36A71}" presName="srcNode" presStyleLbl="node1" presStyleIdx="0" presStyleCnt="2"/>
      <dgm:spPr/>
    </dgm:pt>
    <dgm:pt modelId="{45E5BFAD-223B-45DD-9D0C-CC88BA178B59}" type="pres">
      <dgm:prSet presAssocID="{5CC3556E-06E9-4525-B275-0951AFD36A71}" presName="conn" presStyleLbl="parChTrans1D2" presStyleIdx="0" presStyleCnt="1"/>
      <dgm:spPr/>
      <dgm:t>
        <a:bodyPr/>
        <a:lstStyle/>
        <a:p>
          <a:endParaRPr lang="es-CL"/>
        </a:p>
      </dgm:t>
    </dgm:pt>
    <dgm:pt modelId="{444C1187-7756-44C1-932A-2D746E526CDE}" type="pres">
      <dgm:prSet presAssocID="{5CC3556E-06E9-4525-B275-0951AFD36A71}" presName="extraNode" presStyleLbl="node1" presStyleIdx="0" presStyleCnt="2"/>
      <dgm:spPr/>
    </dgm:pt>
    <dgm:pt modelId="{4D549FBA-CD16-4311-8F67-A2BD3609DA96}" type="pres">
      <dgm:prSet presAssocID="{5CC3556E-06E9-4525-B275-0951AFD36A71}" presName="dstNode" presStyleLbl="node1" presStyleIdx="0" presStyleCnt="2"/>
      <dgm:spPr/>
    </dgm:pt>
    <dgm:pt modelId="{7B98A469-30BA-4EB6-9E01-226163512C89}" type="pres">
      <dgm:prSet presAssocID="{3EBA0BD0-8781-4D4B-A35E-D7926352295E}" presName="text_1" presStyleLbl="node1" presStyleIdx="0" presStyleCnt="2" custScaleX="10616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A023408-DC65-470B-89B5-87FA1E34FF65}" type="pres">
      <dgm:prSet presAssocID="{3EBA0BD0-8781-4D4B-A35E-D7926352295E}" presName="accent_1" presStyleCnt="0"/>
      <dgm:spPr/>
    </dgm:pt>
    <dgm:pt modelId="{9E5B1F63-253C-45DD-8B2C-5A2407B12749}" type="pres">
      <dgm:prSet presAssocID="{3EBA0BD0-8781-4D4B-A35E-D7926352295E}" presName="accentRepeatNode" presStyleLbl="solidFgAcc1" presStyleIdx="0" presStyleCnt="2"/>
      <dgm:spPr/>
    </dgm:pt>
    <dgm:pt modelId="{4230F3C3-DF3C-4789-AC50-7F8364C548F3}" type="pres">
      <dgm:prSet presAssocID="{63BC2E86-2ECB-4795-94AD-4C16788503B8}" presName="text_2" presStyleLbl="node1" presStyleIdx="1" presStyleCnt="2" custScaleX="10567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CF67E4F-C72A-41B5-9AA4-AD1F209F3366}" type="pres">
      <dgm:prSet presAssocID="{63BC2E86-2ECB-4795-94AD-4C16788503B8}" presName="accent_2" presStyleCnt="0"/>
      <dgm:spPr/>
    </dgm:pt>
    <dgm:pt modelId="{6B2F1299-AC28-4DFC-9B37-D7E3B82D95FF}" type="pres">
      <dgm:prSet presAssocID="{63BC2E86-2ECB-4795-94AD-4C16788503B8}" presName="accentRepeatNode" presStyleLbl="solidFgAcc1" presStyleIdx="1" presStyleCnt="2"/>
      <dgm:spPr/>
    </dgm:pt>
  </dgm:ptLst>
  <dgm:cxnLst>
    <dgm:cxn modelId="{689BB03A-06AF-4CF0-BB5C-0479BB239C97}" type="presOf" srcId="{63BC2E86-2ECB-4795-94AD-4C16788503B8}" destId="{4230F3C3-DF3C-4789-AC50-7F8364C548F3}" srcOrd="0" destOrd="0" presId="urn:microsoft.com/office/officeart/2008/layout/VerticalCurvedList"/>
    <dgm:cxn modelId="{EF3DFC5F-7F59-4E7B-B718-4A121E2B0F5D}" srcId="{5CC3556E-06E9-4525-B275-0951AFD36A71}" destId="{63BC2E86-2ECB-4795-94AD-4C16788503B8}" srcOrd="1" destOrd="0" parTransId="{E2B4D18F-27D7-450D-AE13-D00A9CEC1522}" sibTransId="{87D75001-1907-443C-86B1-BF5F048A2EFA}"/>
    <dgm:cxn modelId="{7BC1DAA7-6B53-447B-913E-BA332A3E2287}" type="presOf" srcId="{3EBA0BD0-8781-4D4B-A35E-D7926352295E}" destId="{7B98A469-30BA-4EB6-9E01-226163512C89}" srcOrd="0" destOrd="0" presId="urn:microsoft.com/office/officeart/2008/layout/VerticalCurvedList"/>
    <dgm:cxn modelId="{25FFB817-9CAD-433F-B45D-8793DE497530}" type="presOf" srcId="{5CC3556E-06E9-4525-B275-0951AFD36A71}" destId="{A901AF40-9547-4756-9D16-F7B84CA92FDC}" srcOrd="0" destOrd="0" presId="urn:microsoft.com/office/officeart/2008/layout/VerticalCurvedList"/>
    <dgm:cxn modelId="{08416373-7E3E-4399-B816-55A393E2803F}" type="presOf" srcId="{8BDD8A48-04C5-4A8D-B229-0982663E8DBD}" destId="{45E5BFAD-223B-45DD-9D0C-CC88BA178B59}" srcOrd="0" destOrd="0" presId="urn:microsoft.com/office/officeart/2008/layout/VerticalCurvedList"/>
    <dgm:cxn modelId="{3609761B-3AB1-4E75-AE3A-8B239245C495}" srcId="{5CC3556E-06E9-4525-B275-0951AFD36A71}" destId="{3EBA0BD0-8781-4D4B-A35E-D7926352295E}" srcOrd="0" destOrd="0" parTransId="{8E1E1D89-FD01-4759-8242-76BCFAA92345}" sibTransId="{8BDD8A48-04C5-4A8D-B229-0982663E8DBD}"/>
    <dgm:cxn modelId="{01C973A8-9E7A-4EE0-8303-885C28850DB3}" type="presParOf" srcId="{A901AF40-9547-4756-9D16-F7B84CA92FDC}" destId="{C076F903-1600-477E-8341-0967A3012D52}" srcOrd="0" destOrd="0" presId="urn:microsoft.com/office/officeart/2008/layout/VerticalCurvedList"/>
    <dgm:cxn modelId="{7E3AAF59-1822-4C38-8DD1-FEE56EA5A03C}" type="presParOf" srcId="{C076F903-1600-477E-8341-0967A3012D52}" destId="{29702E4C-784B-46FC-A236-E881456701C2}" srcOrd="0" destOrd="0" presId="urn:microsoft.com/office/officeart/2008/layout/VerticalCurvedList"/>
    <dgm:cxn modelId="{ABDFC6CB-2A78-4C95-90EE-E97EDDA2A008}" type="presParOf" srcId="{29702E4C-784B-46FC-A236-E881456701C2}" destId="{708EAA30-1C25-48A4-8CE7-6F4366173155}" srcOrd="0" destOrd="0" presId="urn:microsoft.com/office/officeart/2008/layout/VerticalCurvedList"/>
    <dgm:cxn modelId="{E8C5A941-34BD-402F-B38C-D07BF6A201EB}" type="presParOf" srcId="{29702E4C-784B-46FC-A236-E881456701C2}" destId="{45E5BFAD-223B-45DD-9D0C-CC88BA178B59}" srcOrd="1" destOrd="0" presId="urn:microsoft.com/office/officeart/2008/layout/VerticalCurvedList"/>
    <dgm:cxn modelId="{019E2F8D-C18E-4B3F-B34F-6D562B44347A}" type="presParOf" srcId="{29702E4C-784B-46FC-A236-E881456701C2}" destId="{444C1187-7756-44C1-932A-2D746E526CDE}" srcOrd="2" destOrd="0" presId="urn:microsoft.com/office/officeart/2008/layout/VerticalCurvedList"/>
    <dgm:cxn modelId="{0D1E9443-48AC-4AD8-BF9D-24B1E06D644A}" type="presParOf" srcId="{29702E4C-784B-46FC-A236-E881456701C2}" destId="{4D549FBA-CD16-4311-8F67-A2BD3609DA96}" srcOrd="3" destOrd="0" presId="urn:microsoft.com/office/officeart/2008/layout/VerticalCurvedList"/>
    <dgm:cxn modelId="{CA51494B-B1DB-47E7-BCA5-B36C403DAFF7}" type="presParOf" srcId="{C076F903-1600-477E-8341-0967A3012D52}" destId="{7B98A469-30BA-4EB6-9E01-226163512C89}" srcOrd="1" destOrd="0" presId="urn:microsoft.com/office/officeart/2008/layout/VerticalCurvedList"/>
    <dgm:cxn modelId="{C60746CD-EEC4-4D31-A2AC-C58130B73D7F}" type="presParOf" srcId="{C076F903-1600-477E-8341-0967A3012D52}" destId="{6A023408-DC65-470B-89B5-87FA1E34FF65}" srcOrd="2" destOrd="0" presId="urn:microsoft.com/office/officeart/2008/layout/VerticalCurvedList"/>
    <dgm:cxn modelId="{D7334498-D996-4FCE-BD2B-9D3AD48AEC23}" type="presParOf" srcId="{6A023408-DC65-470B-89B5-87FA1E34FF65}" destId="{9E5B1F63-253C-45DD-8B2C-5A2407B12749}" srcOrd="0" destOrd="0" presId="urn:microsoft.com/office/officeart/2008/layout/VerticalCurvedList"/>
    <dgm:cxn modelId="{7796B9DC-493E-46B3-A222-68CB50B57F32}" type="presParOf" srcId="{C076F903-1600-477E-8341-0967A3012D52}" destId="{4230F3C3-DF3C-4789-AC50-7F8364C548F3}" srcOrd="3" destOrd="0" presId="urn:microsoft.com/office/officeart/2008/layout/VerticalCurvedList"/>
    <dgm:cxn modelId="{6AA919DF-4D84-4C65-8AFF-D6E50A1BC45A}" type="presParOf" srcId="{C076F903-1600-477E-8341-0967A3012D52}" destId="{0CF67E4F-C72A-41B5-9AA4-AD1F209F3366}" srcOrd="4" destOrd="0" presId="urn:microsoft.com/office/officeart/2008/layout/VerticalCurvedList"/>
    <dgm:cxn modelId="{0DBCA4D9-C45E-4772-BB92-C45892A33ACA}" type="presParOf" srcId="{0CF67E4F-C72A-41B5-9AA4-AD1F209F3366}" destId="{6B2F1299-AC28-4DFC-9B37-D7E3B82D95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C3556E-06E9-4525-B275-0951AFD36A7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EBA0BD0-8781-4D4B-A35E-D7926352295E}">
      <dgm:prSet phldrT="[Texto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</dgm:spPr>
      <dgm:t>
        <a:bodyPr/>
        <a:lstStyle/>
        <a:p>
          <a:pPr algn="just"/>
          <a:r>
            <a:rPr lang="es-CL" sz="2000" dirty="0" smtClean="0">
              <a:solidFill>
                <a:schemeClr val="tx1"/>
              </a:solidFill>
            </a:rPr>
            <a:t>Comparar la diferencia, pre y post tratamiento entre el grupo A y B, de anteposición de cabeza sobre cuello a través del ángulo cráneo-vertebral con el programa S.A.P.O. de fotogrametría.</a:t>
          </a:r>
          <a:endParaRPr lang="es-CL" sz="2000" dirty="0">
            <a:solidFill>
              <a:schemeClr val="tx1"/>
            </a:solidFill>
          </a:endParaRPr>
        </a:p>
      </dgm:t>
    </dgm:pt>
    <dgm:pt modelId="{8E1E1D89-FD01-4759-8242-76BCFAA92345}" type="parTrans" cxnId="{3609761B-3AB1-4E75-AE3A-8B239245C495}">
      <dgm:prSet/>
      <dgm:spPr/>
      <dgm:t>
        <a:bodyPr/>
        <a:lstStyle/>
        <a:p>
          <a:endParaRPr lang="es-CL"/>
        </a:p>
      </dgm:t>
    </dgm:pt>
    <dgm:pt modelId="{8BDD8A48-04C5-4A8D-B229-0982663E8DBD}" type="sibTrans" cxnId="{3609761B-3AB1-4E75-AE3A-8B239245C495}">
      <dgm:prSet/>
      <dgm:spPr/>
      <dgm:t>
        <a:bodyPr/>
        <a:lstStyle/>
        <a:p>
          <a:endParaRPr lang="es-CL"/>
        </a:p>
      </dgm:t>
    </dgm:pt>
    <dgm:pt modelId="{63BC2E86-2ECB-4795-94AD-4C16788503B8}">
      <dgm:prSet phldrT="[Texto]" custT="1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</dgm:spPr>
      <dgm:t>
        <a:bodyPr/>
        <a:lstStyle/>
        <a:p>
          <a:pPr algn="just"/>
          <a:r>
            <a:rPr lang="es-CL" sz="2000" dirty="0" smtClean="0">
              <a:solidFill>
                <a:schemeClr val="tx1"/>
              </a:solidFill>
            </a:rPr>
            <a:t>Comparar la diferencia, pre y post tratamiento entre el grupo A y B, del dolor generado por los puntos gatillo en musculatura Trapecio Superior y/o ECOM a través de </a:t>
          </a:r>
          <a:r>
            <a:rPr lang="es-CL" sz="2000" dirty="0" err="1" smtClean="0">
              <a:solidFill>
                <a:schemeClr val="tx1"/>
              </a:solidFill>
            </a:rPr>
            <a:t>algometría</a:t>
          </a:r>
          <a:r>
            <a:rPr lang="es-CL" sz="2000" dirty="0" smtClean="0">
              <a:solidFill>
                <a:schemeClr val="tx1"/>
              </a:solidFill>
            </a:rPr>
            <a:t> digital.</a:t>
          </a:r>
          <a:endParaRPr lang="es-CL" sz="2000" dirty="0">
            <a:solidFill>
              <a:schemeClr val="tx1"/>
            </a:solidFill>
          </a:endParaRPr>
        </a:p>
      </dgm:t>
    </dgm:pt>
    <dgm:pt modelId="{E2B4D18F-27D7-450D-AE13-D00A9CEC1522}" type="parTrans" cxnId="{EF3DFC5F-7F59-4E7B-B718-4A121E2B0F5D}">
      <dgm:prSet/>
      <dgm:spPr/>
      <dgm:t>
        <a:bodyPr/>
        <a:lstStyle/>
        <a:p>
          <a:endParaRPr lang="es-CL"/>
        </a:p>
      </dgm:t>
    </dgm:pt>
    <dgm:pt modelId="{87D75001-1907-443C-86B1-BF5F048A2EFA}" type="sibTrans" cxnId="{EF3DFC5F-7F59-4E7B-B718-4A121E2B0F5D}">
      <dgm:prSet/>
      <dgm:spPr/>
      <dgm:t>
        <a:bodyPr/>
        <a:lstStyle/>
        <a:p>
          <a:endParaRPr lang="es-CL"/>
        </a:p>
      </dgm:t>
    </dgm:pt>
    <dgm:pt modelId="{A901AF40-9547-4756-9D16-F7B84CA92FDC}" type="pres">
      <dgm:prSet presAssocID="{5CC3556E-06E9-4525-B275-0951AFD36A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CL"/>
        </a:p>
      </dgm:t>
    </dgm:pt>
    <dgm:pt modelId="{C076F903-1600-477E-8341-0967A3012D52}" type="pres">
      <dgm:prSet presAssocID="{5CC3556E-06E9-4525-B275-0951AFD36A71}" presName="Name1" presStyleCnt="0"/>
      <dgm:spPr/>
    </dgm:pt>
    <dgm:pt modelId="{29702E4C-784B-46FC-A236-E881456701C2}" type="pres">
      <dgm:prSet presAssocID="{5CC3556E-06E9-4525-B275-0951AFD36A71}" presName="cycle" presStyleCnt="0"/>
      <dgm:spPr/>
    </dgm:pt>
    <dgm:pt modelId="{708EAA30-1C25-48A4-8CE7-6F4366173155}" type="pres">
      <dgm:prSet presAssocID="{5CC3556E-06E9-4525-B275-0951AFD36A71}" presName="srcNode" presStyleLbl="node1" presStyleIdx="0" presStyleCnt="2"/>
      <dgm:spPr/>
    </dgm:pt>
    <dgm:pt modelId="{45E5BFAD-223B-45DD-9D0C-CC88BA178B59}" type="pres">
      <dgm:prSet presAssocID="{5CC3556E-06E9-4525-B275-0951AFD36A71}" presName="conn" presStyleLbl="parChTrans1D2" presStyleIdx="0" presStyleCnt="1"/>
      <dgm:spPr/>
      <dgm:t>
        <a:bodyPr/>
        <a:lstStyle/>
        <a:p>
          <a:endParaRPr lang="es-CL"/>
        </a:p>
      </dgm:t>
    </dgm:pt>
    <dgm:pt modelId="{444C1187-7756-44C1-932A-2D746E526CDE}" type="pres">
      <dgm:prSet presAssocID="{5CC3556E-06E9-4525-B275-0951AFD36A71}" presName="extraNode" presStyleLbl="node1" presStyleIdx="0" presStyleCnt="2"/>
      <dgm:spPr/>
    </dgm:pt>
    <dgm:pt modelId="{4D549FBA-CD16-4311-8F67-A2BD3609DA96}" type="pres">
      <dgm:prSet presAssocID="{5CC3556E-06E9-4525-B275-0951AFD36A71}" presName="dstNode" presStyleLbl="node1" presStyleIdx="0" presStyleCnt="2"/>
      <dgm:spPr/>
    </dgm:pt>
    <dgm:pt modelId="{7B98A469-30BA-4EB6-9E01-226163512C89}" type="pres">
      <dgm:prSet presAssocID="{3EBA0BD0-8781-4D4B-A35E-D7926352295E}" presName="text_1" presStyleLbl="node1" presStyleIdx="0" presStyleCnt="2" custScaleX="10616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A023408-DC65-470B-89B5-87FA1E34FF65}" type="pres">
      <dgm:prSet presAssocID="{3EBA0BD0-8781-4D4B-A35E-D7926352295E}" presName="accent_1" presStyleCnt="0"/>
      <dgm:spPr/>
    </dgm:pt>
    <dgm:pt modelId="{9E5B1F63-253C-45DD-8B2C-5A2407B12749}" type="pres">
      <dgm:prSet presAssocID="{3EBA0BD0-8781-4D4B-A35E-D7926352295E}" presName="accentRepeatNode" presStyleLbl="solidFgAcc1" presStyleIdx="0" presStyleCnt="2"/>
      <dgm:spPr/>
    </dgm:pt>
    <dgm:pt modelId="{4230F3C3-DF3C-4789-AC50-7F8364C548F3}" type="pres">
      <dgm:prSet presAssocID="{63BC2E86-2ECB-4795-94AD-4C16788503B8}" presName="text_2" presStyleLbl="node1" presStyleIdx="1" presStyleCnt="2" custScaleX="105677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CF67E4F-C72A-41B5-9AA4-AD1F209F3366}" type="pres">
      <dgm:prSet presAssocID="{63BC2E86-2ECB-4795-94AD-4C16788503B8}" presName="accent_2" presStyleCnt="0"/>
      <dgm:spPr/>
    </dgm:pt>
    <dgm:pt modelId="{6B2F1299-AC28-4DFC-9B37-D7E3B82D95FF}" type="pres">
      <dgm:prSet presAssocID="{63BC2E86-2ECB-4795-94AD-4C16788503B8}" presName="accentRepeatNode" presStyleLbl="solidFgAcc1" presStyleIdx="1" presStyleCnt="2"/>
      <dgm:spPr/>
    </dgm:pt>
  </dgm:ptLst>
  <dgm:cxnLst>
    <dgm:cxn modelId="{FC543BBA-E01E-4023-8B9D-AEADDCD501C9}" type="presOf" srcId="{5CC3556E-06E9-4525-B275-0951AFD36A71}" destId="{A901AF40-9547-4756-9D16-F7B84CA92FDC}" srcOrd="0" destOrd="0" presId="urn:microsoft.com/office/officeart/2008/layout/VerticalCurvedList"/>
    <dgm:cxn modelId="{EF3DFC5F-7F59-4E7B-B718-4A121E2B0F5D}" srcId="{5CC3556E-06E9-4525-B275-0951AFD36A71}" destId="{63BC2E86-2ECB-4795-94AD-4C16788503B8}" srcOrd="1" destOrd="0" parTransId="{E2B4D18F-27D7-450D-AE13-D00A9CEC1522}" sibTransId="{87D75001-1907-443C-86B1-BF5F048A2EFA}"/>
    <dgm:cxn modelId="{CC9B306B-C947-4BAD-8239-E342530EB38F}" type="presOf" srcId="{63BC2E86-2ECB-4795-94AD-4C16788503B8}" destId="{4230F3C3-DF3C-4789-AC50-7F8364C548F3}" srcOrd="0" destOrd="0" presId="urn:microsoft.com/office/officeart/2008/layout/VerticalCurvedList"/>
    <dgm:cxn modelId="{C466A468-ED80-4229-AEF0-AA3F47639F52}" type="presOf" srcId="{8BDD8A48-04C5-4A8D-B229-0982663E8DBD}" destId="{45E5BFAD-223B-45DD-9D0C-CC88BA178B59}" srcOrd="0" destOrd="0" presId="urn:microsoft.com/office/officeart/2008/layout/VerticalCurvedList"/>
    <dgm:cxn modelId="{A7D33D08-6484-4B0A-BB30-537A6732F936}" type="presOf" srcId="{3EBA0BD0-8781-4D4B-A35E-D7926352295E}" destId="{7B98A469-30BA-4EB6-9E01-226163512C89}" srcOrd="0" destOrd="0" presId="urn:microsoft.com/office/officeart/2008/layout/VerticalCurvedList"/>
    <dgm:cxn modelId="{3609761B-3AB1-4E75-AE3A-8B239245C495}" srcId="{5CC3556E-06E9-4525-B275-0951AFD36A71}" destId="{3EBA0BD0-8781-4D4B-A35E-D7926352295E}" srcOrd="0" destOrd="0" parTransId="{8E1E1D89-FD01-4759-8242-76BCFAA92345}" sibTransId="{8BDD8A48-04C5-4A8D-B229-0982663E8DBD}"/>
    <dgm:cxn modelId="{013EB028-4400-47D2-B7C6-54B5B68AA66D}" type="presParOf" srcId="{A901AF40-9547-4756-9D16-F7B84CA92FDC}" destId="{C076F903-1600-477E-8341-0967A3012D52}" srcOrd="0" destOrd="0" presId="urn:microsoft.com/office/officeart/2008/layout/VerticalCurvedList"/>
    <dgm:cxn modelId="{AC7E3032-6E62-4E65-8001-B8DC1E7B2146}" type="presParOf" srcId="{C076F903-1600-477E-8341-0967A3012D52}" destId="{29702E4C-784B-46FC-A236-E881456701C2}" srcOrd="0" destOrd="0" presId="urn:microsoft.com/office/officeart/2008/layout/VerticalCurvedList"/>
    <dgm:cxn modelId="{5BD1197D-9A3D-46C6-AAF9-B77BA20A66A1}" type="presParOf" srcId="{29702E4C-784B-46FC-A236-E881456701C2}" destId="{708EAA30-1C25-48A4-8CE7-6F4366173155}" srcOrd="0" destOrd="0" presId="urn:microsoft.com/office/officeart/2008/layout/VerticalCurvedList"/>
    <dgm:cxn modelId="{4DDBB8F7-EDD6-4D78-B090-9A23DE7AA7E4}" type="presParOf" srcId="{29702E4C-784B-46FC-A236-E881456701C2}" destId="{45E5BFAD-223B-45DD-9D0C-CC88BA178B59}" srcOrd="1" destOrd="0" presId="urn:microsoft.com/office/officeart/2008/layout/VerticalCurvedList"/>
    <dgm:cxn modelId="{7B8B5C41-2C6A-4BDC-9780-A178B5542D3F}" type="presParOf" srcId="{29702E4C-784B-46FC-A236-E881456701C2}" destId="{444C1187-7756-44C1-932A-2D746E526CDE}" srcOrd="2" destOrd="0" presId="urn:microsoft.com/office/officeart/2008/layout/VerticalCurvedList"/>
    <dgm:cxn modelId="{AFFC131E-FAAF-41A7-BD7D-1F7E6A93FA62}" type="presParOf" srcId="{29702E4C-784B-46FC-A236-E881456701C2}" destId="{4D549FBA-CD16-4311-8F67-A2BD3609DA96}" srcOrd="3" destOrd="0" presId="urn:microsoft.com/office/officeart/2008/layout/VerticalCurvedList"/>
    <dgm:cxn modelId="{25E3EC4F-50A4-42E4-9155-069549A188AB}" type="presParOf" srcId="{C076F903-1600-477E-8341-0967A3012D52}" destId="{7B98A469-30BA-4EB6-9E01-226163512C89}" srcOrd="1" destOrd="0" presId="urn:microsoft.com/office/officeart/2008/layout/VerticalCurvedList"/>
    <dgm:cxn modelId="{B751930D-E68F-42C7-B1E9-C904BEFB811A}" type="presParOf" srcId="{C076F903-1600-477E-8341-0967A3012D52}" destId="{6A023408-DC65-470B-89B5-87FA1E34FF65}" srcOrd="2" destOrd="0" presId="urn:microsoft.com/office/officeart/2008/layout/VerticalCurvedList"/>
    <dgm:cxn modelId="{820150E4-CC88-49D0-9B68-DBE7FBAC06DE}" type="presParOf" srcId="{6A023408-DC65-470B-89B5-87FA1E34FF65}" destId="{9E5B1F63-253C-45DD-8B2C-5A2407B12749}" srcOrd="0" destOrd="0" presId="urn:microsoft.com/office/officeart/2008/layout/VerticalCurvedList"/>
    <dgm:cxn modelId="{7609C512-DB2A-454F-B921-DBAC625DC6D9}" type="presParOf" srcId="{C076F903-1600-477E-8341-0967A3012D52}" destId="{4230F3C3-DF3C-4789-AC50-7F8364C548F3}" srcOrd="3" destOrd="0" presId="urn:microsoft.com/office/officeart/2008/layout/VerticalCurvedList"/>
    <dgm:cxn modelId="{A5A377B3-2DFF-494D-98CD-2C99E94CE904}" type="presParOf" srcId="{C076F903-1600-477E-8341-0967A3012D52}" destId="{0CF67E4F-C72A-41B5-9AA4-AD1F209F3366}" srcOrd="4" destOrd="0" presId="urn:microsoft.com/office/officeart/2008/layout/VerticalCurvedList"/>
    <dgm:cxn modelId="{C6007918-0708-4628-B77A-4948296328E9}" type="presParOf" srcId="{0CF67E4F-C72A-41B5-9AA4-AD1F209F3366}" destId="{6B2F1299-AC28-4DFC-9B37-D7E3B82D95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248FF0-0F39-4A14-B652-CB6487E0DE31}" type="doc">
      <dgm:prSet loTypeId="urn:microsoft.com/office/officeart/2005/8/layout/hierarchy3" loCatId="hierarchy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es-ES"/>
        </a:p>
      </dgm:t>
    </dgm:pt>
    <dgm:pt modelId="{180185FA-423F-493A-B73A-9776232242E6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ES" b="1" dirty="0" smtClean="0">
              <a:solidFill>
                <a:schemeClr val="tx1"/>
              </a:solidFill>
            </a:rPr>
            <a:t>Dependientes</a:t>
          </a:r>
          <a:endParaRPr lang="es-ES" b="1" dirty="0">
            <a:solidFill>
              <a:schemeClr val="tx1"/>
            </a:solidFill>
          </a:endParaRPr>
        </a:p>
      </dgm:t>
    </dgm:pt>
    <dgm:pt modelId="{3A7D0163-9D46-45F8-A983-CA47C2544BA9}" type="parTrans" cxnId="{1A524D8B-432D-462B-B554-E42AE296918B}">
      <dgm:prSet/>
      <dgm:spPr/>
      <dgm:t>
        <a:bodyPr/>
        <a:lstStyle/>
        <a:p>
          <a:endParaRPr lang="es-ES"/>
        </a:p>
      </dgm:t>
    </dgm:pt>
    <dgm:pt modelId="{B562DCE9-D56C-41F0-97C3-15966DEF5522}" type="sibTrans" cxnId="{1A524D8B-432D-462B-B554-E42AE296918B}">
      <dgm:prSet/>
      <dgm:spPr/>
      <dgm:t>
        <a:bodyPr/>
        <a:lstStyle/>
        <a:p>
          <a:endParaRPr lang="es-ES"/>
        </a:p>
      </dgm:t>
    </dgm:pt>
    <dgm:pt modelId="{9B207AEC-1683-4A0F-8727-E4E51E59AC03}">
      <dgm:prSet phldrT="[Texto]"/>
      <dgm:spPr>
        <a:ln w="19050">
          <a:solidFill>
            <a:srgbClr val="92D050"/>
          </a:solidFill>
        </a:ln>
      </dgm:spPr>
      <dgm:t>
        <a:bodyPr/>
        <a:lstStyle/>
        <a:p>
          <a:pPr algn="l"/>
          <a:r>
            <a:rPr lang="es-ES" dirty="0" smtClean="0"/>
            <a:t>-Ángulo cráneo-vertebral</a:t>
          </a:r>
        </a:p>
      </dgm:t>
    </dgm:pt>
    <dgm:pt modelId="{2DA200A3-6482-4ABE-8575-1A76F2C3EC5C}" type="parTrans" cxnId="{B228D229-0113-4E57-8D1D-36D1D64E5B44}">
      <dgm:prSet/>
      <dgm:spPr/>
      <dgm:t>
        <a:bodyPr/>
        <a:lstStyle/>
        <a:p>
          <a:endParaRPr lang="es-ES"/>
        </a:p>
      </dgm:t>
    </dgm:pt>
    <dgm:pt modelId="{409FCFDA-E8CA-4B33-9693-189B3261BB6C}" type="sibTrans" cxnId="{B228D229-0113-4E57-8D1D-36D1D64E5B44}">
      <dgm:prSet/>
      <dgm:spPr/>
      <dgm:t>
        <a:bodyPr/>
        <a:lstStyle/>
        <a:p>
          <a:endParaRPr lang="es-ES"/>
        </a:p>
      </dgm:t>
    </dgm:pt>
    <dgm:pt modelId="{B1B23DD0-E647-42BA-94D0-61C61CC33EE7}">
      <dgm:prSet phldrT="[Texto]"/>
      <dgm:spPr>
        <a:ln w="19050">
          <a:solidFill>
            <a:srgbClr val="92D050"/>
          </a:solidFill>
        </a:ln>
      </dgm:spPr>
      <dgm:t>
        <a:bodyPr/>
        <a:lstStyle/>
        <a:p>
          <a:pPr algn="l"/>
          <a:r>
            <a:rPr lang="es-ES" dirty="0" smtClean="0"/>
            <a:t>-Umbral de dolor</a:t>
          </a:r>
        </a:p>
      </dgm:t>
    </dgm:pt>
    <dgm:pt modelId="{D0024315-E054-4C00-981A-1E41FC3F6966}" type="parTrans" cxnId="{71F50092-83A0-4BBD-9880-BD74EF1F1025}">
      <dgm:prSet/>
      <dgm:spPr>
        <a:ln w="19050">
          <a:solidFill>
            <a:srgbClr val="92D050"/>
          </a:solidFill>
        </a:ln>
      </dgm:spPr>
      <dgm:t>
        <a:bodyPr/>
        <a:lstStyle/>
        <a:p>
          <a:endParaRPr lang="es-ES"/>
        </a:p>
      </dgm:t>
    </dgm:pt>
    <dgm:pt modelId="{EE32A8BE-7571-444E-892D-DE31BD747437}" type="sibTrans" cxnId="{71F50092-83A0-4BBD-9880-BD74EF1F1025}">
      <dgm:prSet/>
      <dgm:spPr/>
      <dgm:t>
        <a:bodyPr/>
        <a:lstStyle/>
        <a:p>
          <a:endParaRPr lang="es-ES"/>
        </a:p>
      </dgm:t>
    </dgm:pt>
    <dgm:pt modelId="{740D4DC1-C257-4411-B6CC-AA4634D7B07D}">
      <dgm:prSet phldrT="[Texto]"/>
      <dgm:spPr>
        <a:ln w="19050">
          <a:solidFill>
            <a:srgbClr val="92D050"/>
          </a:solidFill>
        </a:ln>
      </dgm:spPr>
      <dgm:t>
        <a:bodyPr/>
        <a:lstStyle/>
        <a:p>
          <a:r>
            <a:rPr lang="es-ES" dirty="0" smtClean="0"/>
            <a:t>Tratamiento muscular de fortalecimiento y elongaciones.</a:t>
          </a:r>
          <a:endParaRPr lang="es-ES" dirty="0"/>
        </a:p>
      </dgm:t>
    </dgm:pt>
    <dgm:pt modelId="{99AD222D-3E5F-4AFD-9E31-3BDD3CD4C134}" type="parTrans" cxnId="{0CD95E82-1CEF-4B5F-AF91-51743F9E4E98}">
      <dgm:prSet/>
      <dgm:spPr>
        <a:ln w="19050">
          <a:solidFill>
            <a:srgbClr val="92D050"/>
          </a:solidFill>
        </a:ln>
      </dgm:spPr>
      <dgm:t>
        <a:bodyPr/>
        <a:lstStyle/>
        <a:p>
          <a:endParaRPr lang="es-ES"/>
        </a:p>
      </dgm:t>
    </dgm:pt>
    <dgm:pt modelId="{BE443BA7-EBFE-4592-B2D5-6DA9AEBD7855}" type="sibTrans" cxnId="{0CD95E82-1CEF-4B5F-AF91-51743F9E4E98}">
      <dgm:prSet/>
      <dgm:spPr/>
      <dgm:t>
        <a:bodyPr/>
        <a:lstStyle/>
        <a:p>
          <a:endParaRPr lang="es-ES"/>
        </a:p>
      </dgm:t>
    </dgm:pt>
    <dgm:pt modelId="{2668E9C8-167F-47A4-A01E-0A4416DA7F03}">
      <dgm:prSet phldrT="[Texto]"/>
      <dgm:spPr/>
      <dgm:t>
        <a:bodyPr/>
        <a:lstStyle/>
        <a:p>
          <a:r>
            <a:rPr lang="es-ES" dirty="0" smtClean="0"/>
            <a:t>Independientes</a:t>
          </a:r>
          <a:endParaRPr lang="es-ES" dirty="0"/>
        </a:p>
      </dgm:t>
    </dgm:pt>
    <dgm:pt modelId="{21FA789D-9DD5-44CB-AFBB-3322B167CEEC}" type="sibTrans" cxnId="{9F173E73-843F-4F42-909E-B3D35AAB20A9}">
      <dgm:prSet/>
      <dgm:spPr/>
      <dgm:t>
        <a:bodyPr/>
        <a:lstStyle/>
        <a:p>
          <a:endParaRPr lang="es-ES"/>
        </a:p>
      </dgm:t>
    </dgm:pt>
    <dgm:pt modelId="{300F62AE-A93C-4C4D-AFBA-4D0A1B7A6592}" type="parTrans" cxnId="{9F173E73-843F-4F42-909E-B3D35AAB20A9}">
      <dgm:prSet/>
      <dgm:spPr/>
      <dgm:t>
        <a:bodyPr/>
        <a:lstStyle/>
        <a:p>
          <a:endParaRPr lang="es-ES"/>
        </a:p>
      </dgm:t>
    </dgm:pt>
    <dgm:pt modelId="{497EA27F-886E-450E-B637-65B0C4E811DE}" type="pres">
      <dgm:prSet presAssocID="{96248FF0-0F39-4A14-B652-CB6487E0DE3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A213F94E-D774-47D6-8C44-C759E533624B}" type="pres">
      <dgm:prSet presAssocID="{180185FA-423F-493A-B73A-9776232242E6}" presName="root" presStyleCnt="0"/>
      <dgm:spPr/>
    </dgm:pt>
    <dgm:pt modelId="{BCBA8C93-43FB-4C51-8DD6-FFC4688B2459}" type="pres">
      <dgm:prSet presAssocID="{180185FA-423F-493A-B73A-9776232242E6}" presName="rootComposite" presStyleCnt="0"/>
      <dgm:spPr/>
    </dgm:pt>
    <dgm:pt modelId="{07EBB27C-1C43-4A14-B648-3BE7769C986E}" type="pres">
      <dgm:prSet presAssocID="{180185FA-423F-493A-B73A-9776232242E6}" presName="rootText" presStyleLbl="node1" presStyleIdx="0" presStyleCnt="2"/>
      <dgm:spPr/>
      <dgm:t>
        <a:bodyPr/>
        <a:lstStyle/>
        <a:p>
          <a:endParaRPr lang="es-ES"/>
        </a:p>
      </dgm:t>
    </dgm:pt>
    <dgm:pt modelId="{D5C2FFF7-0D25-4E7A-A03D-998735F51377}" type="pres">
      <dgm:prSet presAssocID="{180185FA-423F-493A-B73A-9776232242E6}" presName="rootConnector" presStyleLbl="node1" presStyleIdx="0" presStyleCnt="2"/>
      <dgm:spPr/>
      <dgm:t>
        <a:bodyPr/>
        <a:lstStyle/>
        <a:p>
          <a:endParaRPr lang="es-ES"/>
        </a:p>
      </dgm:t>
    </dgm:pt>
    <dgm:pt modelId="{87C55FE1-FE0A-4DBB-9848-95B894557765}" type="pres">
      <dgm:prSet presAssocID="{180185FA-423F-493A-B73A-9776232242E6}" presName="childShape" presStyleCnt="0"/>
      <dgm:spPr/>
    </dgm:pt>
    <dgm:pt modelId="{93EE399A-30EB-4627-8694-51AC51818AC2}" type="pres">
      <dgm:prSet presAssocID="{2DA200A3-6482-4ABE-8575-1A76F2C3EC5C}" presName="Name13" presStyleLbl="parChTrans1D2" presStyleIdx="0" presStyleCnt="3"/>
      <dgm:spPr/>
      <dgm:t>
        <a:bodyPr/>
        <a:lstStyle/>
        <a:p>
          <a:endParaRPr lang="es-ES"/>
        </a:p>
      </dgm:t>
    </dgm:pt>
    <dgm:pt modelId="{A831B6D2-5CF9-4FDE-9443-F94FB1D07482}" type="pres">
      <dgm:prSet presAssocID="{9B207AEC-1683-4A0F-8727-E4E51E59AC03}" presName="childText" presStyleLbl="bgAcc1" presStyleIdx="0" presStyleCnt="3" custScaleX="1131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85F5F9-DEDF-4331-848E-5BB3B6F4A7A1}" type="pres">
      <dgm:prSet presAssocID="{D0024315-E054-4C00-981A-1E41FC3F6966}" presName="Name13" presStyleLbl="parChTrans1D2" presStyleIdx="1" presStyleCnt="3"/>
      <dgm:spPr/>
      <dgm:t>
        <a:bodyPr/>
        <a:lstStyle/>
        <a:p>
          <a:endParaRPr lang="es-ES"/>
        </a:p>
      </dgm:t>
    </dgm:pt>
    <dgm:pt modelId="{5F412E44-D7D6-4201-92E0-595859A15469}" type="pres">
      <dgm:prSet presAssocID="{B1B23DD0-E647-42BA-94D0-61C61CC33EE7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D22E25-5388-4ED3-A2CD-83C821B192FB}" type="pres">
      <dgm:prSet presAssocID="{2668E9C8-167F-47A4-A01E-0A4416DA7F03}" presName="root" presStyleCnt="0"/>
      <dgm:spPr/>
    </dgm:pt>
    <dgm:pt modelId="{805B05B5-1657-48D3-A893-EC273145E2FC}" type="pres">
      <dgm:prSet presAssocID="{2668E9C8-167F-47A4-A01E-0A4416DA7F03}" presName="rootComposite" presStyleCnt="0"/>
      <dgm:spPr/>
    </dgm:pt>
    <dgm:pt modelId="{AF6366D0-7059-4CBE-B131-68756E5C0E56}" type="pres">
      <dgm:prSet presAssocID="{2668E9C8-167F-47A4-A01E-0A4416DA7F03}" presName="rootText" presStyleLbl="node1" presStyleIdx="1" presStyleCnt="2"/>
      <dgm:spPr/>
      <dgm:t>
        <a:bodyPr/>
        <a:lstStyle/>
        <a:p>
          <a:endParaRPr lang="es-ES"/>
        </a:p>
      </dgm:t>
    </dgm:pt>
    <dgm:pt modelId="{E459DE66-F58A-4FB8-B11A-562EC9E52905}" type="pres">
      <dgm:prSet presAssocID="{2668E9C8-167F-47A4-A01E-0A4416DA7F03}" presName="rootConnector" presStyleLbl="node1" presStyleIdx="1" presStyleCnt="2"/>
      <dgm:spPr/>
      <dgm:t>
        <a:bodyPr/>
        <a:lstStyle/>
        <a:p>
          <a:endParaRPr lang="es-ES"/>
        </a:p>
      </dgm:t>
    </dgm:pt>
    <dgm:pt modelId="{7A467B47-DBC0-4FD5-81E7-0DBB803C97AE}" type="pres">
      <dgm:prSet presAssocID="{2668E9C8-167F-47A4-A01E-0A4416DA7F03}" presName="childShape" presStyleCnt="0"/>
      <dgm:spPr/>
    </dgm:pt>
    <dgm:pt modelId="{0F39A053-679F-466A-8B0C-DEBE52215975}" type="pres">
      <dgm:prSet presAssocID="{99AD222D-3E5F-4AFD-9E31-3BDD3CD4C134}" presName="Name13" presStyleLbl="parChTrans1D2" presStyleIdx="2" presStyleCnt="3"/>
      <dgm:spPr/>
      <dgm:t>
        <a:bodyPr/>
        <a:lstStyle/>
        <a:p>
          <a:endParaRPr lang="es-ES"/>
        </a:p>
      </dgm:t>
    </dgm:pt>
    <dgm:pt modelId="{EFAC7CDD-85B8-4156-993D-AD8E9FEC64B5}" type="pres">
      <dgm:prSet presAssocID="{740D4DC1-C257-4411-B6CC-AA4634D7B07D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F418A3-F013-4F1B-99ED-33AA26C10D5B}" type="presOf" srcId="{2DA200A3-6482-4ABE-8575-1A76F2C3EC5C}" destId="{93EE399A-30EB-4627-8694-51AC51818AC2}" srcOrd="0" destOrd="0" presId="urn:microsoft.com/office/officeart/2005/8/layout/hierarchy3"/>
    <dgm:cxn modelId="{71F50092-83A0-4BBD-9880-BD74EF1F1025}" srcId="{180185FA-423F-493A-B73A-9776232242E6}" destId="{B1B23DD0-E647-42BA-94D0-61C61CC33EE7}" srcOrd="1" destOrd="0" parTransId="{D0024315-E054-4C00-981A-1E41FC3F6966}" sibTransId="{EE32A8BE-7571-444E-892D-DE31BD747437}"/>
    <dgm:cxn modelId="{BA3B2FEC-3883-48EF-8D78-DF75EA209CB1}" type="presOf" srcId="{180185FA-423F-493A-B73A-9776232242E6}" destId="{D5C2FFF7-0D25-4E7A-A03D-998735F51377}" srcOrd="1" destOrd="0" presId="urn:microsoft.com/office/officeart/2005/8/layout/hierarchy3"/>
    <dgm:cxn modelId="{91C95DFD-F3B7-4C10-A3D8-0FC9D7669ADC}" type="presOf" srcId="{B1B23DD0-E647-42BA-94D0-61C61CC33EE7}" destId="{5F412E44-D7D6-4201-92E0-595859A15469}" srcOrd="0" destOrd="0" presId="urn:microsoft.com/office/officeart/2005/8/layout/hierarchy3"/>
    <dgm:cxn modelId="{6416521D-2A6D-44D0-9FDD-0AD3DF16396A}" type="presOf" srcId="{2668E9C8-167F-47A4-A01E-0A4416DA7F03}" destId="{E459DE66-F58A-4FB8-B11A-562EC9E52905}" srcOrd="1" destOrd="0" presId="urn:microsoft.com/office/officeart/2005/8/layout/hierarchy3"/>
    <dgm:cxn modelId="{A0E1746E-79D3-46FC-B5BA-829F8EF00088}" type="presOf" srcId="{D0024315-E054-4C00-981A-1E41FC3F6966}" destId="{1285F5F9-DEDF-4331-848E-5BB3B6F4A7A1}" srcOrd="0" destOrd="0" presId="urn:microsoft.com/office/officeart/2005/8/layout/hierarchy3"/>
    <dgm:cxn modelId="{9F173E73-843F-4F42-909E-B3D35AAB20A9}" srcId="{96248FF0-0F39-4A14-B652-CB6487E0DE31}" destId="{2668E9C8-167F-47A4-A01E-0A4416DA7F03}" srcOrd="1" destOrd="0" parTransId="{300F62AE-A93C-4C4D-AFBA-4D0A1B7A6592}" sibTransId="{21FA789D-9DD5-44CB-AFBB-3322B167CEEC}"/>
    <dgm:cxn modelId="{1A524D8B-432D-462B-B554-E42AE296918B}" srcId="{96248FF0-0F39-4A14-B652-CB6487E0DE31}" destId="{180185FA-423F-493A-B73A-9776232242E6}" srcOrd="0" destOrd="0" parTransId="{3A7D0163-9D46-45F8-A983-CA47C2544BA9}" sibTransId="{B562DCE9-D56C-41F0-97C3-15966DEF5522}"/>
    <dgm:cxn modelId="{0CD95E82-1CEF-4B5F-AF91-51743F9E4E98}" srcId="{2668E9C8-167F-47A4-A01E-0A4416DA7F03}" destId="{740D4DC1-C257-4411-B6CC-AA4634D7B07D}" srcOrd="0" destOrd="0" parTransId="{99AD222D-3E5F-4AFD-9E31-3BDD3CD4C134}" sibTransId="{BE443BA7-EBFE-4592-B2D5-6DA9AEBD7855}"/>
    <dgm:cxn modelId="{D3F58D47-62F8-43F1-B103-8683A13727F9}" type="presOf" srcId="{96248FF0-0F39-4A14-B652-CB6487E0DE31}" destId="{497EA27F-886E-450E-B637-65B0C4E811DE}" srcOrd="0" destOrd="0" presId="urn:microsoft.com/office/officeart/2005/8/layout/hierarchy3"/>
    <dgm:cxn modelId="{7AB9507E-4FF1-4836-A1F3-F7256A88B84F}" type="presOf" srcId="{9B207AEC-1683-4A0F-8727-E4E51E59AC03}" destId="{A831B6D2-5CF9-4FDE-9443-F94FB1D07482}" srcOrd="0" destOrd="0" presId="urn:microsoft.com/office/officeart/2005/8/layout/hierarchy3"/>
    <dgm:cxn modelId="{DCDE5682-34BC-483B-A646-8364A6C78FA7}" type="presOf" srcId="{2668E9C8-167F-47A4-A01E-0A4416DA7F03}" destId="{AF6366D0-7059-4CBE-B131-68756E5C0E56}" srcOrd="0" destOrd="0" presId="urn:microsoft.com/office/officeart/2005/8/layout/hierarchy3"/>
    <dgm:cxn modelId="{B228D229-0113-4E57-8D1D-36D1D64E5B44}" srcId="{180185FA-423F-493A-B73A-9776232242E6}" destId="{9B207AEC-1683-4A0F-8727-E4E51E59AC03}" srcOrd="0" destOrd="0" parTransId="{2DA200A3-6482-4ABE-8575-1A76F2C3EC5C}" sibTransId="{409FCFDA-E8CA-4B33-9693-189B3261BB6C}"/>
    <dgm:cxn modelId="{CC4E3656-F00E-469D-9003-5511515EE476}" type="presOf" srcId="{99AD222D-3E5F-4AFD-9E31-3BDD3CD4C134}" destId="{0F39A053-679F-466A-8B0C-DEBE52215975}" srcOrd="0" destOrd="0" presId="urn:microsoft.com/office/officeart/2005/8/layout/hierarchy3"/>
    <dgm:cxn modelId="{B8F22207-3C06-4A2C-BE72-C56641E87672}" type="presOf" srcId="{180185FA-423F-493A-B73A-9776232242E6}" destId="{07EBB27C-1C43-4A14-B648-3BE7769C986E}" srcOrd="0" destOrd="0" presId="urn:microsoft.com/office/officeart/2005/8/layout/hierarchy3"/>
    <dgm:cxn modelId="{E742FDC3-D1F7-4F2B-B692-CE6622573DCA}" type="presOf" srcId="{740D4DC1-C257-4411-B6CC-AA4634D7B07D}" destId="{EFAC7CDD-85B8-4156-993D-AD8E9FEC64B5}" srcOrd="0" destOrd="0" presId="urn:microsoft.com/office/officeart/2005/8/layout/hierarchy3"/>
    <dgm:cxn modelId="{51E15572-504A-4AE7-B258-4DD098CF049C}" type="presParOf" srcId="{497EA27F-886E-450E-B637-65B0C4E811DE}" destId="{A213F94E-D774-47D6-8C44-C759E533624B}" srcOrd="0" destOrd="0" presId="urn:microsoft.com/office/officeart/2005/8/layout/hierarchy3"/>
    <dgm:cxn modelId="{108A78D5-5ED1-4A08-B5BA-413BFC49BEF2}" type="presParOf" srcId="{A213F94E-D774-47D6-8C44-C759E533624B}" destId="{BCBA8C93-43FB-4C51-8DD6-FFC4688B2459}" srcOrd="0" destOrd="0" presId="urn:microsoft.com/office/officeart/2005/8/layout/hierarchy3"/>
    <dgm:cxn modelId="{5B45FF3F-92C8-473B-A20F-8B72BB7216AD}" type="presParOf" srcId="{BCBA8C93-43FB-4C51-8DD6-FFC4688B2459}" destId="{07EBB27C-1C43-4A14-B648-3BE7769C986E}" srcOrd="0" destOrd="0" presId="urn:microsoft.com/office/officeart/2005/8/layout/hierarchy3"/>
    <dgm:cxn modelId="{33E59A8C-ACCB-4B85-94D4-39ECA3D8FD5E}" type="presParOf" srcId="{BCBA8C93-43FB-4C51-8DD6-FFC4688B2459}" destId="{D5C2FFF7-0D25-4E7A-A03D-998735F51377}" srcOrd="1" destOrd="0" presId="urn:microsoft.com/office/officeart/2005/8/layout/hierarchy3"/>
    <dgm:cxn modelId="{0E2D73EB-572F-4D66-9B4C-5788BE7961E2}" type="presParOf" srcId="{A213F94E-D774-47D6-8C44-C759E533624B}" destId="{87C55FE1-FE0A-4DBB-9848-95B894557765}" srcOrd="1" destOrd="0" presId="urn:microsoft.com/office/officeart/2005/8/layout/hierarchy3"/>
    <dgm:cxn modelId="{3043A4EE-9C7B-4F36-95E9-39C8A7C443B9}" type="presParOf" srcId="{87C55FE1-FE0A-4DBB-9848-95B894557765}" destId="{93EE399A-30EB-4627-8694-51AC51818AC2}" srcOrd="0" destOrd="0" presId="urn:microsoft.com/office/officeart/2005/8/layout/hierarchy3"/>
    <dgm:cxn modelId="{A3ED982A-9DD7-41F4-B8C9-CBD3FC7EBDE3}" type="presParOf" srcId="{87C55FE1-FE0A-4DBB-9848-95B894557765}" destId="{A831B6D2-5CF9-4FDE-9443-F94FB1D07482}" srcOrd="1" destOrd="0" presId="urn:microsoft.com/office/officeart/2005/8/layout/hierarchy3"/>
    <dgm:cxn modelId="{D6911CE8-278F-4418-809C-061DCB857CD0}" type="presParOf" srcId="{87C55FE1-FE0A-4DBB-9848-95B894557765}" destId="{1285F5F9-DEDF-4331-848E-5BB3B6F4A7A1}" srcOrd="2" destOrd="0" presId="urn:microsoft.com/office/officeart/2005/8/layout/hierarchy3"/>
    <dgm:cxn modelId="{7EC409DE-A170-42B3-A989-A14CB18FA195}" type="presParOf" srcId="{87C55FE1-FE0A-4DBB-9848-95B894557765}" destId="{5F412E44-D7D6-4201-92E0-595859A15469}" srcOrd="3" destOrd="0" presId="urn:microsoft.com/office/officeart/2005/8/layout/hierarchy3"/>
    <dgm:cxn modelId="{F1DE66DB-A727-4A71-BD63-D5C2AFFD81E1}" type="presParOf" srcId="{497EA27F-886E-450E-B637-65B0C4E811DE}" destId="{24D22E25-5388-4ED3-A2CD-83C821B192FB}" srcOrd="1" destOrd="0" presId="urn:microsoft.com/office/officeart/2005/8/layout/hierarchy3"/>
    <dgm:cxn modelId="{C4FB93C9-F9C8-45A5-BECE-04A20C771906}" type="presParOf" srcId="{24D22E25-5388-4ED3-A2CD-83C821B192FB}" destId="{805B05B5-1657-48D3-A893-EC273145E2FC}" srcOrd="0" destOrd="0" presId="urn:microsoft.com/office/officeart/2005/8/layout/hierarchy3"/>
    <dgm:cxn modelId="{A99C73C5-FB8F-4463-8D8D-656B11DA0EC8}" type="presParOf" srcId="{805B05B5-1657-48D3-A893-EC273145E2FC}" destId="{AF6366D0-7059-4CBE-B131-68756E5C0E56}" srcOrd="0" destOrd="0" presId="urn:microsoft.com/office/officeart/2005/8/layout/hierarchy3"/>
    <dgm:cxn modelId="{2344B582-EFA0-423E-B863-160D767CFED2}" type="presParOf" srcId="{805B05B5-1657-48D3-A893-EC273145E2FC}" destId="{E459DE66-F58A-4FB8-B11A-562EC9E52905}" srcOrd="1" destOrd="0" presId="urn:microsoft.com/office/officeart/2005/8/layout/hierarchy3"/>
    <dgm:cxn modelId="{70336F29-E2DA-4CC4-8DED-4AFDDF0091B9}" type="presParOf" srcId="{24D22E25-5388-4ED3-A2CD-83C821B192FB}" destId="{7A467B47-DBC0-4FD5-81E7-0DBB803C97AE}" srcOrd="1" destOrd="0" presId="urn:microsoft.com/office/officeart/2005/8/layout/hierarchy3"/>
    <dgm:cxn modelId="{D29F0475-763C-47F4-A232-97EDD74180DC}" type="presParOf" srcId="{7A467B47-DBC0-4FD5-81E7-0DBB803C97AE}" destId="{0F39A053-679F-466A-8B0C-DEBE52215975}" srcOrd="0" destOrd="0" presId="urn:microsoft.com/office/officeart/2005/8/layout/hierarchy3"/>
    <dgm:cxn modelId="{8200B104-97B5-4B87-A26E-6B696CF9D9B0}" type="presParOf" srcId="{7A467B47-DBC0-4FD5-81E7-0DBB803C97AE}" destId="{EFAC7CDD-85B8-4156-993D-AD8E9FEC64B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CF80A0-661F-42FB-BB9B-28927CD93577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6E789C0-92C2-4571-857D-9012130E3DC9}">
      <dgm:prSet phldrT="[Texto]" custT="1"/>
      <dgm:spPr>
        <a:solidFill>
          <a:srgbClr val="92D050"/>
        </a:solidFill>
      </dgm:spPr>
      <dgm:t>
        <a:bodyPr/>
        <a:lstStyle/>
        <a:p>
          <a:pPr algn="just"/>
          <a:r>
            <a:rPr lang="es-CL" sz="1800" b="1" dirty="0" smtClean="0">
              <a:solidFill>
                <a:schemeClr val="tx1"/>
              </a:solidFill>
            </a:rPr>
            <a:t>H1: El tratamiento de la musculatura cervical, en conjunto con el tratamiento de los puntos gatillo en los músculos trapecio superior y ECOM aumenta significativamente el ángulo cráneo-vertebral y el umbral de dolor de los puntos gatillo de trapecio superior y/o ECOM entre la evaluación antes y después del tratamiento.</a:t>
          </a:r>
          <a:endParaRPr lang="es-CL" sz="1800" b="1" dirty="0"/>
        </a:p>
      </dgm:t>
    </dgm:pt>
    <dgm:pt modelId="{C937BE70-10FD-425E-9112-0F5E85FA1ABE}" type="parTrans" cxnId="{E07631B2-3FB7-4C93-9FB9-E3DCE8EE74E9}">
      <dgm:prSet/>
      <dgm:spPr/>
      <dgm:t>
        <a:bodyPr/>
        <a:lstStyle/>
        <a:p>
          <a:endParaRPr lang="es-CL"/>
        </a:p>
      </dgm:t>
    </dgm:pt>
    <dgm:pt modelId="{8B9B2CD1-D43E-4915-94D9-D335C79DF738}" type="sibTrans" cxnId="{E07631B2-3FB7-4C93-9FB9-E3DCE8EE74E9}">
      <dgm:prSet/>
      <dgm:spPr/>
      <dgm:t>
        <a:bodyPr/>
        <a:lstStyle/>
        <a:p>
          <a:endParaRPr lang="es-CL"/>
        </a:p>
      </dgm:t>
    </dgm:pt>
    <dgm:pt modelId="{4CF7BD28-8006-4B36-9D96-BABA6BB70CEE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CL" sz="1800" b="1" dirty="0" smtClean="0">
              <a:solidFill>
                <a:schemeClr val="tx1"/>
              </a:solidFill>
            </a:rPr>
            <a:t>H2: El tratamiento de la musculatura cervical, aumenta significativamente el ángulo cráneo-vertebral y el umbral de dolor de los puntos gatillo de trapecio superior y/o ECOM, entre la evaluación antes y después del tratamiento.</a:t>
          </a:r>
          <a:endParaRPr lang="es-CL" sz="1800" b="1" dirty="0">
            <a:solidFill>
              <a:schemeClr val="tx1"/>
            </a:solidFill>
          </a:endParaRPr>
        </a:p>
      </dgm:t>
    </dgm:pt>
    <dgm:pt modelId="{2733932D-F576-4F1D-900F-C7CB5EDD9DE9}" type="parTrans" cxnId="{412E87CA-BD28-4ACE-BAE3-ADEA8283782F}">
      <dgm:prSet/>
      <dgm:spPr/>
      <dgm:t>
        <a:bodyPr/>
        <a:lstStyle/>
        <a:p>
          <a:endParaRPr lang="es-CL"/>
        </a:p>
      </dgm:t>
    </dgm:pt>
    <dgm:pt modelId="{3EC68593-5A00-4C31-AD00-036CF1CB1D58}" type="sibTrans" cxnId="{412E87CA-BD28-4ACE-BAE3-ADEA8283782F}">
      <dgm:prSet/>
      <dgm:spPr/>
      <dgm:t>
        <a:bodyPr/>
        <a:lstStyle/>
        <a:p>
          <a:endParaRPr lang="es-CL"/>
        </a:p>
      </dgm:t>
    </dgm:pt>
    <dgm:pt modelId="{92B411C7-BC7E-46E9-A58C-D6E458596660}" type="pres">
      <dgm:prSet presAssocID="{BDCF80A0-661F-42FB-BB9B-28927CD9357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FAFCC55B-3242-494A-B954-0693BD1B8D7F}" type="pres">
      <dgm:prSet presAssocID="{36E789C0-92C2-4571-857D-9012130E3DC9}" presName="parentLin" presStyleCnt="0"/>
      <dgm:spPr/>
    </dgm:pt>
    <dgm:pt modelId="{4021C606-2585-48AA-A346-4F220F6CF2A4}" type="pres">
      <dgm:prSet presAssocID="{36E789C0-92C2-4571-857D-9012130E3DC9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F9AB133B-A4B4-4808-9271-8C5953A62285}" type="pres">
      <dgm:prSet presAssocID="{36E789C0-92C2-4571-857D-9012130E3DC9}" presName="parentText" presStyleLbl="node1" presStyleIdx="0" presStyleCnt="2" custScaleX="133195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2C3C601-300B-4D4F-A84F-8E743A0C7345}" type="pres">
      <dgm:prSet presAssocID="{36E789C0-92C2-4571-857D-9012130E3DC9}" presName="negativeSpace" presStyleCnt="0"/>
      <dgm:spPr/>
    </dgm:pt>
    <dgm:pt modelId="{6C67F0F7-6EE6-4F06-BD98-5DD9FA88ACB6}" type="pres">
      <dgm:prSet presAssocID="{36E789C0-92C2-4571-857D-9012130E3DC9}" presName="childText" presStyleLbl="conFgAcc1" presStyleIdx="0" presStyleCnt="2" custScaleX="98480" custScaleY="68276">
        <dgm:presLayoutVars>
          <dgm:bulletEnabled val="1"/>
        </dgm:presLayoutVars>
      </dgm:prSet>
      <dgm:spPr/>
    </dgm:pt>
    <dgm:pt modelId="{9341E40B-63B5-43FD-BDE7-386CB2B5BA22}" type="pres">
      <dgm:prSet presAssocID="{8B9B2CD1-D43E-4915-94D9-D335C79DF738}" presName="spaceBetweenRectangles" presStyleCnt="0"/>
      <dgm:spPr/>
    </dgm:pt>
    <dgm:pt modelId="{0E4024C1-032D-4467-A0BB-D050574BAE1D}" type="pres">
      <dgm:prSet presAssocID="{4CF7BD28-8006-4B36-9D96-BABA6BB70CEE}" presName="parentLin" presStyleCnt="0"/>
      <dgm:spPr/>
    </dgm:pt>
    <dgm:pt modelId="{CE2DF741-181A-4F33-8612-770E735F2BF2}" type="pres">
      <dgm:prSet presAssocID="{4CF7BD28-8006-4B36-9D96-BABA6BB70CEE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6C240B43-EA92-4E87-A3DB-1989A6E71B78}" type="pres">
      <dgm:prSet presAssocID="{4CF7BD28-8006-4B36-9D96-BABA6BB70CEE}" presName="parentText" presStyleLbl="node1" presStyleIdx="1" presStyleCnt="2" custScaleX="13548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CFDB733-66B9-4E54-9D25-03656DC75D85}" type="pres">
      <dgm:prSet presAssocID="{4CF7BD28-8006-4B36-9D96-BABA6BB70CEE}" presName="negativeSpace" presStyleCnt="0"/>
      <dgm:spPr/>
    </dgm:pt>
    <dgm:pt modelId="{ED4D47F2-E991-4556-823E-C07B010DE439}" type="pres">
      <dgm:prSet presAssocID="{4CF7BD28-8006-4B36-9D96-BABA6BB70CEE}" presName="childText" presStyleLbl="conFgAcc1" presStyleIdx="1" presStyleCnt="2" custScaleX="98480" custScaleY="68276">
        <dgm:presLayoutVars>
          <dgm:bulletEnabled val="1"/>
        </dgm:presLayoutVars>
      </dgm:prSet>
      <dgm:spPr/>
    </dgm:pt>
  </dgm:ptLst>
  <dgm:cxnLst>
    <dgm:cxn modelId="{BF2FC669-AD33-425E-8B1F-90A92B4F763F}" type="presOf" srcId="{4CF7BD28-8006-4B36-9D96-BABA6BB70CEE}" destId="{CE2DF741-181A-4F33-8612-770E735F2BF2}" srcOrd="0" destOrd="0" presId="urn:microsoft.com/office/officeart/2005/8/layout/list1"/>
    <dgm:cxn modelId="{2E6650FD-A989-4DA3-9BD9-AC4742DED9AC}" type="presOf" srcId="{36E789C0-92C2-4571-857D-9012130E3DC9}" destId="{4021C606-2585-48AA-A346-4F220F6CF2A4}" srcOrd="0" destOrd="0" presId="urn:microsoft.com/office/officeart/2005/8/layout/list1"/>
    <dgm:cxn modelId="{E07631B2-3FB7-4C93-9FB9-E3DCE8EE74E9}" srcId="{BDCF80A0-661F-42FB-BB9B-28927CD93577}" destId="{36E789C0-92C2-4571-857D-9012130E3DC9}" srcOrd="0" destOrd="0" parTransId="{C937BE70-10FD-425E-9112-0F5E85FA1ABE}" sibTransId="{8B9B2CD1-D43E-4915-94D9-D335C79DF738}"/>
    <dgm:cxn modelId="{1276A844-9A43-4CC5-9015-C4613C696EEB}" type="presOf" srcId="{36E789C0-92C2-4571-857D-9012130E3DC9}" destId="{F9AB133B-A4B4-4808-9271-8C5953A62285}" srcOrd="1" destOrd="0" presId="urn:microsoft.com/office/officeart/2005/8/layout/list1"/>
    <dgm:cxn modelId="{3A9D1BD4-3871-44BB-8737-594C33235373}" type="presOf" srcId="{4CF7BD28-8006-4B36-9D96-BABA6BB70CEE}" destId="{6C240B43-EA92-4E87-A3DB-1989A6E71B78}" srcOrd="1" destOrd="0" presId="urn:microsoft.com/office/officeart/2005/8/layout/list1"/>
    <dgm:cxn modelId="{16BB32F2-D366-437E-8F37-09C3043C023D}" type="presOf" srcId="{BDCF80A0-661F-42FB-BB9B-28927CD93577}" destId="{92B411C7-BC7E-46E9-A58C-D6E458596660}" srcOrd="0" destOrd="0" presId="urn:microsoft.com/office/officeart/2005/8/layout/list1"/>
    <dgm:cxn modelId="{412E87CA-BD28-4ACE-BAE3-ADEA8283782F}" srcId="{BDCF80A0-661F-42FB-BB9B-28927CD93577}" destId="{4CF7BD28-8006-4B36-9D96-BABA6BB70CEE}" srcOrd="1" destOrd="0" parTransId="{2733932D-F576-4F1D-900F-C7CB5EDD9DE9}" sibTransId="{3EC68593-5A00-4C31-AD00-036CF1CB1D58}"/>
    <dgm:cxn modelId="{5E4FA353-B361-4AF6-A503-ADEAC6EDFA33}" type="presParOf" srcId="{92B411C7-BC7E-46E9-A58C-D6E458596660}" destId="{FAFCC55B-3242-494A-B954-0693BD1B8D7F}" srcOrd="0" destOrd="0" presId="urn:microsoft.com/office/officeart/2005/8/layout/list1"/>
    <dgm:cxn modelId="{46E9BE24-EEE7-4A29-B990-BBFC2F662C21}" type="presParOf" srcId="{FAFCC55B-3242-494A-B954-0693BD1B8D7F}" destId="{4021C606-2585-48AA-A346-4F220F6CF2A4}" srcOrd="0" destOrd="0" presId="urn:microsoft.com/office/officeart/2005/8/layout/list1"/>
    <dgm:cxn modelId="{B441D5B3-B431-4B4C-B448-ACE8775AFE77}" type="presParOf" srcId="{FAFCC55B-3242-494A-B954-0693BD1B8D7F}" destId="{F9AB133B-A4B4-4808-9271-8C5953A62285}" srcOrd="1" destOrd="0" presId="urn:microsoft.com/office/officeart/2005/8/layout/list1"/>
    <dgm:cxn modelId="{68D4C2D6-1C6E-4CB8-8560-27E24F164BAA}" type="presParOf" srcId="{92B411C7-BC7E-46E9-A58C-D6E458596660}" destId="{52C3C601-300B-4D4F-A84F-8E743A0C7345}" srcOrd="1" destOrd="0" presId="urn:microsoft.com/office/officeart/2005/8/layout/list1"/>
    <dgm:cxn modelId="{D2D686D9-3394-4594-8641-5465B135CFC6}" type="presParOf" srcId="{92B411C7-BC7E-46E9-A58C-D6E458596660}" destId="{6C67F0F7-6EE6-4F06-BD98-5DD9FA88ACB6}" srcOrd="2" destOrd="0" presId="urn:microsoft.com/office/officeart/2005/8/layout/list1"/>
    <dgm:cxn modelId="{1BA27EE9-9AFB-4AF5-860B-D219C53E1935}" type="presParOf" srcId="{92B411C7-BC7E-46E9-A58C-D6E458596660}" destId="{9341E40B-63B5-43FD-BDE7-386CB2B5BA22}" srcOrd="3" destOrd="0" presId="urn:microsoft.com/office/officeart/2005/8/layout/list1"/>
    <dgm:cxn modelId="{4BA85813-8EA3-46AA-A9D4-D295A3538BD8}" type="presParOf" srcId="{92B411C7-BC7E-46E9-A58C-D6E458596660}" destId="{0E4024C1-032D-4467-A0BB-D050574BAE1D}" srcOrd="4" destOrd="0" presId="urn:microsoft.com/office/officeart/2005/8/layout/list1"/>
    <dgm:cxn modelId="{F9D802CB-3A9F-4D70-B74E-1DE68481AA36}" type="presParOf" srcId="{0E4024C1-032D-4467-A0BB-D050574BAE1D}" destId="{CE2DF741-181A-4F33-8612-770E735F2BF2}" srcOrd="0" destOrd="0" presId="urn:microsoft.com/office/officeart/2005/8/layout/list1"/>
    <dgm:cxn modelId="{FBB9C56B-3240-4693-A7C4-7150D77D2A24}" type="presParOf" srcId="{0E4024C1-032D-4467-A0BB-D050574BAE1D}" destId="{6C240B43-EA92-4E87-A3DB-1989A6E71B78}" srcOrd="1" destOrd="0" presId="urn:microsoft.com/office/officeart/2005/8/layout/list1"/>
    <dgm:cxn modelId="{06A213A9-525E-4F30-A930-882D52F67E7B}" type="presParOf" srcId="{92B411C7-BC7E-46E9-A58C-D6E458596660}" destId="{1CFDB733-66B9-4E54-9D25-03656DC75D85}" srcOrd="5" destOrd="0" presId="urn:microsoft.com/office/officeart/2005/8/layout/list1"/>
    <dgm:cxn modelId="{6298FF83-3460-44BE-876D-E0732CA61D3F}" type="presParOf" srcId="{92B411C7-BC7E-46E9-A58C-D6E458596660}" destId="{ED4D47F2-E991-4556-823E-C07B010DE43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22AA52A-C743-4BC9-A3A7-F2F72C2E12C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0C403A2-AE6F-4F28-B924-F654994DD6BB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Tipo de estudio: Longitudinal</a:t>
          </a:r>
          <a:endParaRPr lang="es-CL" dirty="0">
            <a:solidFill>
              <a:schemeClr val="tx1"/>
            </a:solidFill>
          </a:endParaRPr>
        </a:p>
      </dgm:t>
    </dgm:pt>
    <dgm:pt modelId="{99EE060F-9621-44AC-A2C6-738F61FB89EE}" type="parTrans" cxnId="{230CE7B7-206F-4E4E-8589-0CF97B338034}">
      <dgm:prSet/>
      <dgm:spPr/>
      <dgm:t>
        <a:bodyPr/>
        <a:lstStyle/>
        <a:p>
          <a:endParaRPr lang="es-CL"/>
        </a:p>
      </dgm:t>
    </dgm:pt>
    <dgm:pt modelId="{80ED8BD3-BCA9-48FE-8B52-06B9AD6810C7}" type="sibTrans" cxnId="{230CE7B7-206F-4E4E-8589-0CF97B338034}">
      <dgm:prSet/>
      <dgm:spPr/>
      <dgm:t>
        <a:bodyPr/>
        <a:lstStyle/>
        <a:p>
          <a:endParaRPr lang="es-CL"/>
        </a:p>
      </dgm:t>
    </dgm:pt>
    <dgm:pt modelId="{D2521BAA-517C-4BCF-A7F6-82E61B34C5EC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Diseño: Cuasi experimental </a:t>
          </a:r>
          <a:endParaRPr lang="es-CL" dirty="0">
            <a:solidFill>
              <a:schemeClr val="tx1"/>
            </a:solidFill>
          </a:endParaRPr>
        </a:p>
      </dgm:t>
    </dgm:pt>
    <dgm:pt modelId="{308DDE63-B58A-44DE-9B7B-F603C93DE08E}" type="parTrans" cxnId="{1972DC1C-C99E-4FED-AB5E-473946911760}">
      <dgm:prSet/>
      <dgm:spPr/>
      <dgm:t>
        <a:bodyPr/>
        <a:lstStyle/>
        <a:p>
          <a:endParaRPr lang="es-CL"/>
        </a:p>
      </dgm:t>
    </dgm:pt>
    <dgm:pt modelId="{EF2A4FEE-7D62-466F-B93C-A41A434CBF38}" type="sibTrans" cxnId="{1972DC1C-C99E-4FED-AB5E-473946911760}">
      <dgm:prSet/>
      <dgm:spPr/>
      <dgm:t>
        <a:bodyPr/>
        <a:lstStyle/>
        <a:p>
          <a:endParaRPr lang="es-CL"/>
        </a:p>
      </dgm:t>
    </dgm:pt>
    <dgm:pt modelId="{C972F119-4181-42A8-9F4F-3107DEBE2272}" type="pres">
      <dgm:prSet presAssocID="{722AA52A-C743-4BC9-A3A7-F2F72C2E12C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58BCE4C1-6725-481F-A007-80BF4DFACFF3}" type="pres">
      <dgm:prSet presAssocID="{00C403A2-AE6F-4F28-B924-F654994DD6BB}" presName="parentLin" presStyleCnt="0"/>
      <dgm:spPr/>
    </dgm:pt>
    <dgm:pt modelId="{5E417CB5-17AF-4DBB-BC8F-617122319109}" type="pres">
      <dgm:prSet presAssocID="{00C403A2-AE6F-4F28-B924-F654994DD6BB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E9E42E88-7821-4D1C-A06F-DCB2E003BA11}" type="pres">
      <dgm:prSet presAssocID="{00C403A2-AE6F-4F28-B924-F654994DD6BB}" presName="parentText" presStyleLbl="node1" presStyleIdx="0" presStyleCnt="2" custLinFactNeighborX="-3125" custLinFactNeighborY="-46818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4B928F6-56C9-4453-B221-AA2B793F1497}" type="pres">
      <dgm:prSet presAssocID="{00C403A2-AE6F-4F28-B924-F654994DD6BB}" presName="negativeSpace" presStyleCnt="0"/>
      <dgm:spPr/>
    </dgm:pt>
    <dgm:pt modelId="{BC547453-8408-4917-998C-F9A5384D9767}" type="pres">
      <dgm:prSet presAssocID="{00C403A2-AE6F-4F28-B924-F654994DD6BB}" presName="childText" presStyleLbl="conFgAcc1" presStyleIdx="0" presStyleCnt="2" custLinFactY="-33415" custLinFactNeighborX="-156" custLinFactNeighborY="-100000">
        <dgm:presLayoutVars>
          <dgm:bulletEnabled val="1"/>
        </dgm:presLayoutVars>
      </dgm:prSet>
      <dgm:spPr/>
    </dgm:pt>
    <dgm:pt modelId="{DE09BE2A-F230-4241-8F4E-63824ADE526B}" type="pres">
      <dgm:prSet presAssocID="{80ED8BD3-BCA9-48FE-8B52-06B9AD6810C7}" presName="spaceBetweenRectangles" presStyleCnt="0"/>
      <dgm:spPr/>
    </dgm:pt>
    <dgm:pt modelId="{F6D4D30B-E2FF-477D-925B-2CE1A0D65907}" type="pres">
      <dgm:prSet presAssocID="{D2521BAA-517C-4BCF-A7F6-82E61B34C5EC}" presName="parentLin" presStyleCnt="0"/>
      <dgm:spPr/>
    </dgm:pt>
    <dgm:pt modelId="{16FFF7DB-3DC9-4A96-A5B4-EBBEAE9B6C73}" type="pres">
      <dgm:prSet presAssocID="{D2521BAA-517C-4BCF-A7F6-82E61B34C5EC}" presName="parentLeftMargin" presStyleLbl="node1" presStyleIdx="0" presStyleCnt="2"/>
      <dgm:spPr/>
      <dgm:t>
        <a:bodyPr/>
        <a:lstStyle/>
        <a:p>
          <a:endParaRPr lang="es-CL"/>
        </a:p>
      </dgm:t>
    </dgm:pt>
    <dgm:pt modelId="{F2DF8D13-8546-4D03-85A5-23A782414884}" type="pres">
      <dgm:prSet presAssocID="{D2521BAA-517C-4BCF-A7F6-82E61B34C5E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65A355F-766A-4845-88EC-36A788A9C6E4}" type="pres">
      <dgm:prSet presAssocID="{D2521BAA-517C-4BCF-A7F6-82E61B34C5EC}" presName="negativeSpace" presStyleCnt="0"/>
      <dgm:spPr/>
    </dgm:pt>
    <dgm:pt modelId="{2DA847F3-BD95-428E-9B5D-9276EA5C3478}" type="pres">
      <dgm:prSet presAssocID="{D2521BAA-517C-4BCF-A7F6-82E61B34C5EC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6AC8D88-A8F4-423F-A83A-97EB511E7B30}" type="presOf" srcId="{D2521BAA-517C-4BCF-A7F6-82E61B34C5EC}" destId="{F2DF8D13-8546-4D03-85A5-23A782414884}" srcOrd="1" destOrd="0" presId="urn:microsoft.com/office/officeart/2005/8/layout/list1"/>
    <dgm:cxn modelId="{983E1C20-20AD-41A8-AB6E-BEC3B3DBEE96}" type="presOf" srcId="{00C403A2-AE6F-4F28-B924-F654994DD6BB}" destId="{E9E42E88-7821-4D1C-A06F-DCB2E003BA11}" srcOrd="1" destOrd="0" presId="urn:microsoft.com/office/officeart/2005/8/layout/list1"/>
    <dgm:cxn modelId="{1972DC1C-C99E-4FED-AB5E-473946911760}" srcId="{722AA52A-C743-4BC9-A3A7-F2F72C2E12C6}" destId="{D2521BAA-517C-4BCF-A7F6-82E61B34C5EC}" srcOrd="1" destOrd="0" parTransId="{308DDE63-B58A-44DE-9B7B-F603C93DE08E}" sibTransId="{EF2A4FEE-7D62-466F-B93C-A41A434CBF38}"/>
    <dgm:cxn modelId="{D13115E4-6D51-4BDB-97CB-928412FF777A}" type="presOf" srcId="{00C403A2-AE6F-4F28-B924-F654994DD6BB}" destId="{5E417CB5-17AF-4DBB-BC8F-617122319109}" srcOrd="0" destOrd="0" presId="urn:microsoft.com/office/officeart/2005/8/layout/list1"/>
    <dgm:cxn modelId="{C82965A7-9F6E-46B3-8492-636AEC93AD45}" type="presOf" srcId="{722AA52A-C743-4BC9-A3A7-F2F72C2E12C6}" destId="{C972F119-4181-42A8-9F4F-3107DEBE2272}" srcOrd="0" destOrd="0" presId="urn:microsoft.com/office/officeart/2005/8/layout/list1"/>
    <dgm:cxn modelId="{030858CC-FE96-4448-876A-ED26FBFFCB90}" type="presOf" srcId="{D2521BAA-517C-4BCF-A7F6-82E61B34C5EC}" destId="{16FFF7DB-3DC9-4A96-A5B4-EBBEAE9B6C73}" srcOrd="0" destOrd="0" presId="urn:microsoft.com/office/officeart/2005/8/layout/list1"/>
    <dgm:cxn modelId="{230CE7B7-206F-4E4E-8589-0CF97B338034}" srcId="{722AA52A-C743-4BC9-A3A7-F2F72C2E12C6}" destId="{00C403A2-AE6F-4F28-B924-F654994DD6BB}" srcOrd="0" destOrd="0" parTransId="{99EE060F-9621-44AC-A2C6-738F61FB89EE}" sibTransId="{80ED8BD3-BCA9-48FE-8B52-06B9AD6810C7}"/>
    <dgm:cxn modelId="{A6E43721-F37F-4BDF-89E5-CCB3211EA334}" type="presParOf" srcId="{C972F119-4181-42A8-9F4F-3107DEBE2272}" destId="{58BCE4C1-6725-481F-A007-80BF4DFACFF3}" srcOrd="0" destOrd="0" presId="urn:microsoft.com/office/officeart/2005/8/layout/list1"/>
    <dgm:cxn modelId="{42478CF9-B955-4E73-AA52-6C2D222758E1}" type="presParOf" srcId="{58BCE4C1-6725-481F-A007-80BF4DFACFF3}" destId="{5E417CB5-17AF-4DBB-BC8F-617122319109}" srcOrd="0" destOrd="0" presId="urn:microsoft.com/office/officeart/2005/8/layout/list1"/>
    <dgm:cxn modelId="{87601243-1072-4784-B551-6A93345D6EFF}" type="presParOf" srcId="{58BCE4C1-6725-481F-A007-80BF4DFACFF3}" destId="{E9E42E88-7821-4D1C-A06F-DCB2E003BA11}" srcOrd="1" destOrd="0" presId="urn:microsoft.com/office/officeart/2005/8/layout/list1"/>
    <dgm:cxn modelId="{0DDF699E-F137-4E39-A633-E8E617D140D6}" type="presParOf" srcId="{C972F119-4181-42A8-9F4F-3107DEBE2272}" destId="{24B928F6-56C9-4453-B221-AA2B793F1497}" srcOrd="1" destOrd="0" presId="urn:microsoft.com/office/officeart/2005/8/layout/list1"/>
    <dgm:cxn modelId="{36AC0509-E19A-4C84-8074-0AF9C139B49F}" type="presParOf" srcId="{C972F119-4181-42A8-9F4F-3107DEBE2272}" destId="{BC547453-8408-4917-998C-F9A5384D9767}" srcOrd="2" destOrd="0" presId="urn:microsoft.com/office/officeart/2005/8/layout/list1"/>
    <dgm:cxn modelId="{EAC09AC0-614B-475E-9A2A-4D90C76F2C2E}" type="presParOf" srcId="{C972F119-4181-42A8-9F4F-3107DEBE2272}" destId="{DE09BE2A-F230-4241-8F4E-63824ADE526B}" srcOrd="3" destOrd="0" presId="urn:microsoft.com/office/officeart/2005/8/layout/list1"/>
    <dgm:cxn modelId="{885873AE-D019-4514-8069-13EBDC07DBD1}" type="presParOf" srcId="{C972F119-4181-42A8-9F4F-3107DEBE2272}" destId="{F6D4D30B-E2FF-477D-925B-2CE1A0D65907}" srcOrd="4" destOrd="0" presId="urn:microsoft.com/office/officeart/2005/8/layout/list1"/>
    <dgm:cxn modelId="{88B288CC-C12E-4B5E-9973-5EFA8316025F}" type="presParOf" srcId="{F6D4D30B-E2FF-477D-925B-2CE1A0D65907}" destId="{16FFF7DB-3DC9-4A96-A5B4-EBBEAE9B6C73}" srcOrd="0" destOrd="0" presId="urn:microsoft.com/office/officeart/2005/8/layout/list1"/>
    <dgm:cxn modelId="{05DE77C0-EDEF-4AAD-B893-1764C5190721}" type="presParOf" srcId="{F6D4D30B-E2FF-477D-925B-2CE1A0D65907}" destId="{F2DF8D13-8546-4D03-85A5-23A782414884}" srcOrd="1" destOrd="0" presId="urn:microsoft.com/office/officeart/2005/8/layout/list1"/>
    <dgm:cxn modelId="{8ECDBECF-381C-4CA5-B8E3-A62BB4240792}" type="presParOf" srcId="{C972F119-4181-42A8-9F4F-3107DEBE2272}" destId="{165A355F-766A-4845-88EC-36A788A9C6E4}" srcOrd="5" destOrd="0" presId="urn:microsoft.com/office/officeart/2005/8/layout/list1"/>
    <dgm:cxn modelId="{746ED5AF-0115-493F-835E-B0099C0258D9}" type="presParOf" srcId="{C972F119-4181-42A8-9F4F-3107DEBE2272}" destId="{2DA847F3-BD95-428E-9B5D-9276EA5C347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8F6B587-B05E-4FC2-ACD2-7FD56FC5A97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9E1F1E6-2BE3-4D63-8840-7D058949F447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Población</a:t>
          </a:r>
          <a:endParaRPr lang="es-CL" dirty="0">
            <a:solidFill>
              <a:schemeClr val="tx1"/>
            </a:solidFill>
          </a:endParaRPr>
        </a:p>
      </dgm:t>
    </dgm:pt>
    <dgm:pt modelId="{35CC100C-0521-492E-93E2-9597BFC59374}" type="parTrans" cxnId="{1EA625DB-375E-4D18-A6A6-94078B7E9807}">
      <dgm:prSet/>
      <dgm:spPr/>
      <dgm:t>
        <a:bodyPr/>
        <a:lstStyle/>
        <a:p>
          <a:endParaRPr lang="es-CL"/>
        </a:p>
      </dgm:t>
    </dgm:pt>
    <dgm:pt modelId="{E999D905-568B-484E-B777-F15EC23E10ED}" type="sibTrans" cxnId="{1EA625DB-375E-4D18-A6A6-94078B7E9807}">
      <dgm:prSet/>
      <dgm:spPr/>
      <dgm:t>
        <a:bodyPr/>
        <a:lstStyle/>
        <a:p>
          <a:endParaRPr lang="es-CL"/>
        </a:p>
      </dgm:t>
    </dgm:pt>
    <dgm:pt modelId="{713A5609-3DFD-4809-B67C-18160A8C7A4D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/>
            <a:t>49 sujetos entre 18-25 años, estudiantes universitarios de la Región de Valparaíso, durante año 2014.</a:t>
          </a:r>
          <a:endParaRPr lang="es-CL" dirty="0"/>
        </a:p>
      </dgm:t>
    </dgm:pt>
    <dgm:pt modelId="{9BDCAFD5-1155-482C-BDEB-9000BF582C0C}" type="parTrans" cxnId="{644A9916-314D-4D46-B63F-C22D83628AA3}">
      <dgm:prSet/>
      <dgm:spPr/>
      <dgm:t>
        <a:bodyPr/>
        <a:lstStyle/>
        <a:p>
          <a:endParaRPr lang="es-CL"/>
        </a:p>
      </dgm:t>
    </dgm:pt>
    <dgm:pt modelId="{13DA8A40-E0B4-4FBB-8B41-B9CCD9AFCFFC}" type="sibTrans" cxnId="{644A9916-314D-4D46-B63F-C22D83628AA3}">
      <dgm:prSet/>
      <dgm:spPr/>
      <dgm:t>
        <a:bodyPr/>
        <a:lstStyle/>
        <a:p>
          <a:endParaRPr lang="es-CL"/>
        </a:p>
      </dgm:t>
    </dgm:pt>
    <dgm:pt modelId="{A651D7AE-A468-4F79-8DEE-C9E6FD40E4AD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Muestra</a:t>
          </a:r>
          <a:endParaRPr lang="es-CL" dirty="0">
            <a:solidFill>
              <a:schemeClr val="tx1"/>
            </a:solidFill>
          </a:endParaRPr>
        </a:p>
      </dgm:t>
    </dgm:pt>
    <dgm:pt modelId="{148E7CA7-1B2D-4390-AE7E-C074287BBBA8}" type="parTrans" cxnId="{F0A665C8-3424-491B-94CC-BB8288D44B32}">
      <dgm:prSet/>
      <dgm:spPr/>
      <dgm:t>
        <a:bodyPr/>
        <a:lstStyle/>
        <a:p>
          <a:endParaRPr lang="es-CL"/>
        </a:p>
      </dgm:t>
    </dgm:pt>
    <dgm:pt modelId="{192774D5-C72F-4201-8B57-6D642E4B72B1}" type="sibTrans" cxnId="{F0A665C8-3424-491B-94CC-BB8288D44B32}">
      <dgm:prSet/>
      <dgm:spPr/>
      <dgm:t>
        <a:bodyPr/>
        <a:lstStyle/>
        <a:p>
          <a:endParaRPr lang="es-CL"/>
        </a:p>
      </dgm:t>
    </dgm:pt>
    <dgm:pt modelId="{CE85AF17-47C8-4B81-B886-08C46A14D035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/>
            <a:t>N final: 27</a:t>
          </a:r>
        </a:p>
        <a:p>
          <a:r>
            <a:rPr lang="es-CL" dirty="0" smtClean="0"/>
            <a:t>Grupo A (13) Fortalecimiento</a:t>
          </a:r>
        </a:p>
        <a:p>
          <a:r>
            <a:rPr lang="es-CL" dirty="0" smtClean="0"/>
            <a:t>Grupo B (14) Fortalecimiento + PG</a:t>
          </a:r>
          <a:endParaRPr lang="es-CL" dirty="0"/>
        </a:p>
      </dgm:t>
    </dgm:pt>
    <dgm:pt modelId="{6E819FFF-65C3-4B58-815C-FDE629B6FC4F}" type="parTrans" cxnId="{3EE77AC7-B2A9-46B6-B9C1-1F35086C694F}">
      <dgm:prSet/>
      <dgm:spPr/>
      <dgm:t>
        <a:bodyPr/>
        <a:lstStyle/>
        <a:p>
          <a:endParaRPr lang="es-CL"/>
        </a:p>
      </dgm:t>
    </dgm:pt>
    <dgm:pt modelId="{BA61BFD6-5220-4864-88A5-A8264F4B0889}" type="sibTrans" cxnId="{3EE77AC7-B2A9-46B6-B9C1-1F35086C694F}">
      <dgm:prSet/>
      <dgm:spPr/>
      <dgm:t>
        <a:bodyPr/>
        <a:lstStyle/>
        <a:p>
          <a:endParaRPr lang="es-CL"/>
        </a:p>
      </dgm:t>
    </dgm:pt>
    <dgm:pt modelId="{CE7F489D-E147-4F73-8B49-2D3E985B410E}" type="pres">
      <dgm:prSet presAssocID="{98F6B587-B05E-4FC2-ACD2-7FD56FC5A97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CL"/>
        </a:p>
      </dgm:t>
    </dgm:pt>
    <dgm:pt modelId="{4C964E79-A061-430E-B86D-EEDBC046140F}" type="pres">
      <dgm:prSet presAssocID="{29E1F1E6-2BE3-4D63-8840-7D058949F447}" presName="posSpace" presStyleCnt="0"/>
      <dgm:spPr/>
    </dgm:pt>
    <dgm:pt modelId="{8CD3A799-4944-40DE-B490-6DEC5CC6BA18}" type="pres">
      <dgm:prSet presAssocID="{29E1F1E6-2BE3-4D63-8840-7D058949F447}" presName="vertFlow" presStyleCnt="0"/>
      <dgm:spPr/>
    </dgm:pt>
    <dgm:pt modelId="{0C7F235F-FA5B-403C-A974-3EE2B0998713}" type="pres">
      <dgm:prSet presAssocID="{29E1F1E6-2BE3-4D63-8840-7D058949F447}" presName="topSpace" presStyleCnt="0"/>
      <dgm:spPr/>
    </dgm:pt>
    <dgm:pt modelId="{675F987B-0696-4531-A660-3095D73C2733}" type="pres">
      <dgm:prSet presAssocID="{29E1F1E6-2BE3-4D63-8840-7D058949F447}" presName="firstComp" presStyleCnt="0"/>
      <dgm:spPr/>
    </dgm:pt>
    <dgm:pt modelId="{750F465A-3463-423D-85BB-48C3A547E5FD}" type="pres">
      <dgm:prSet presAssocID="{29E1F1E6-2BE3-4D63-8840-7D058949F447}" presName="firstChild" presStyleLbl="bgAccFollowNode1" presStyleIdx="0" presStyleCnt="2" custScaleX="100141" custScaleY="187028"/>
      <dgm:spPr/>
      <dgm:t>
        <a:bodyPr/>
        <a:lstStyle/>
        <a:p>
          <a:endParaRPr lang="es-CL"/>
        </a:p>
      </dgm:t>
    </dgm:pt>
    <dgm:pt modelId="{2096F45B-7B12-48E1-828D-4DD6295FBFA9}" type="pres">
      <dgm:prSet presAssocID="{29E1F1E6-2BE3-4D63-8840-7D058949F447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ED1C313-B314-41F9-8384-6425C2935DB1}" type="pres">
      <dgm:prSet presAssocID="{29E1F1E6-2BE3-4D63-8840-7D058949F447}" presName="negSpace" presStyleCnt="0"/>
      <dgm:spPr/>
    </dgm:pt>
    <dgm:pt modelId="{5E294462-1A5F-4CC0-9FF2-264304E1D679}" type="pres">
      <dgm:prSet presAssocID="{29E1F1E6-2BE3-4D63-8840-7D058949F447}" presName="circle" presStyleLbl="node1" presStyleIdx="0" presStyleCnt="2"/>
      <dgm:spPr/>
      <dgm:t>
        <a:bodyPr/>
        <a:lstStyle/>
        <a:p>
          <a:endParaRPr lang="es-CL"/>
        </a:p>
      </dgm:t>
    </dgm:pt>
    <dgm:pt modelId="{21544AC6-9EB0-4688-91A9-EBA3ADAF7F5E}" type="pres">
      <dgm:prSet presAssocID="{E999D905-568B-484E-B777-F15EC23E10ED}" presName="transSpace" presStyleCnt="0"/>
      <dgm:spPr/>
    </dgm:pt>
    <dgm:pt modelId="{502EF295-7017-465C-AEC9-B536EBDAAF8D}" type="pres">
      <dgm:prSet presAssocID="{A651D7AE-A468-4F79-8DEE-C9E6FD40E4AD}" presName="posSpace" presStyleCnt="0"/>
      <dgm:spPr/>
    </dgm:pt>
    <dgm:pt modelId="{B90AEB34-AE3D-4917-BD74-A7295DEA933A}" type="pres">
      <dgm:prSet presAssocID="{A651D7AE-A468-4F79-8DEE-C9E6FD40E4AD}" presName="vertFlow" presStyleCnt="0"/>
      <dgm:spPr/>
    </dgm:pt>
    <dgm:pt modelId="{27EA2FAE-6A8E-414E-A8EA-63E4BDDE3A79}" type="pres">
      <dgm:prSet presAssocID="{A651D7AE-A468-4F79-8DEE-C9E6FD40E4AD}" presName="topSpace" presStyleCnt="0"/>
      <dgm:spPr/>
    </dgm:pt>
    <dgm:pt modelId="{C7454CD3-4CA3-449C-8142-91988E72B96E}" type="pres">
      <dgm:prSet presAssocID="{A651D7AE-A468-4F79-8DEE-C9E6FD40E4AD}" presName="firstComp" presStyleCnt="0"/>
      <dgm:spPr/>
    </dgm:pt>
    <dgm:pt modelId="{EF65C1AE-22A8-42F6-9AD2-97EF2FF857C2}" type="pres">
      <dgm:prSet presAssocID="{A651D7AE-A468-4F79-8DEE-C9E6FD40E4AD}" presName="firstChild" presStyleLbl="bgAccFollowNode1" presStyleIdx="1" presStyleCnt="2" custScaleY="192575"/>
      <dgm:spPr/>
      <dgm:t>
        <a:bodyPr/>
        <a:lstStyle/>
        <a:p>
          <a:endParaRPr lang="es-CL"/>
        </a:p>
      </dgm:t>
    </dgm:pt>
    <dgm:pt modelId="{3C316450-DBD9-4E23-B29A-F466D1109AFB}" type="pres">
      <dgm:prSet presAssocID="{A651D7AE-A468-4F79-8DEE-C9E6FD40E4AD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E4A803D-F114-40D3-A147-AE3D4D7CBAA4}" type="pres">
      <dgm:prSet presAssocID="{A651D7AE-A468-4F79-8DEE-C9E6FD40E4AD}" presName="negSpace" presStyleCnt="0"/>
      <dgm:spPr/>
    </dgm:pt>
    <dgm:pt modelId="{9271D46B-C57D-41C7-AB62-6DB07EFC2F59}" type="pres">
      <dgm:prSet presAssocID="{A651D7AE-A468-4F79-8DEE-C9E6FD40E4AD}" presName="circle" presStyleLbl="node1" presStyleIdx="1" presStyleCnt="2"/>
      <dgm:spPr/>
      <dgm:t>
        <a:bodyPr/>
        <a:lstStyle/>
        <a:p>
          <a:endParaRPr lang="es-CL"/>
        </a:p>
      </dgm:t>
    </dgm:pt>
  </dgm:ptLst>
  <dgm:cxnLst>
    <dgm:cxn modelId="{F1086C5D-19E9-4BE5-BD98-364CB4385B15}" type="presOf" srcId="{29E1F1E6-2BE3-4D63-8840-7D058949F447}" destId="{5E294462-1A5F-4CC0-9FF2-264304E1D679}" srcOrd="0" destOrd="0" presId="urn:microsoft.com/office/officeart/2005/8/layout/hList9"/>
    <dgm:cxn modelId="{1EA625DB-375E-4D18-A6A6-94078B7E9807}" srcId="{98F6B587-B05E-4FC2-ACD2-7FD56FC5A971}" destId="{29E1F1E6-2BE3-4D63-8840-7D058949F447}" srcOrd="0" destOrd="0" parTransId="{35CC100C-0521-492E-93E2-9597BFC59374}" sibTransId="{E999D905-568B-484E-B777-F15EC23E10ED}"/>
    <dgm:cxn modelId="{E23FA913-6048-450F-8B9A-BFC76B81AA38}" type="presOf" srcId="{A651D7AE-A468-4F79-8DEE-C9E6FD40E4AD}" destId="{9271D46B-C57D-41C7-AB62-6DB07EFC2F59}" srcOrd="0" destOrd="0" presId="urn:microsoft.com/office/officeart/2005/8/layout/hList9"/>
    <dgm:cxn modelId="{FCC2AAE2-C319-4152-BE92-FA12B0815ABB}" type="presOf" srcId="{CE85AF17-47C8-4B81-B886-08C46A14D035}" destId="{EF65C1AE-22A8-42F6-9AD2-97EF2FF857C2}" srcOrd="0" destOrd="0" presId="urn:microsoft.com/office/officeart/2005/8/layout/hList9"/>
    <dgm:cxn modelId="{EE27F5C6-9544-4113-996F-46400AD271ED}" type="presOf" srcId="{713A5609-3DFD-4809-B67C-18160A8C7A4D}" destId="{2096F45B-7B12-48E1-828D-4DD6295FBFA9}" srcOrd="1" destOrd="0" presId="urn:microsoft.com/office/officeart/2005/8/layout/hList9"/>
    <dgm:cxn modelId="{954B44EE-56C5-4240-9AA7-018F645F00EB}" type="presOf" srcId="{713A5609-3DFD-4809-B67C-18160A8C7A4D}" destId="{750F465A-3463-423D-85BB-48C3A547E5FD}" srcOrd="0" destOrd="0" presId="urn:microsoft.com/office/officeart/2005/8/layout/hList9"/>
    <dgm:cxn modelId="{644A9916-314D-4D46-B63F-C22D83628AA3}" srcId="{29E1F1E6-2BE3-4D63-8840-7D058949F447}" destId="{713A5609-3DFD-4809-B67C-18160A8C7A4D}" srcOrd="0" destOrd="0" parTransId="{9BDCAFD5-1155-482C-BDEB-9000BF582C0C}" sibTransId="{13DA8A40-E0B4-4FBB-8B41-B9CCD9AFCFFC}"/>
    <dgm:cxn modelId="{89A840EE-9692-4CAC-8C15-1220339237FD}" type="presOf" srcId="{98F6B587-B05E-4FC2-ACD2-7FD56FC5A971}" destId="{CE7F489D-E147-4F73-8B49-2D3E985B410E}" srcOrd="0" destOrd="0" presId="urn:microsoft.com/office/officeart/2005/8/layout/hList9"/>
    <dgm:cxn modelId="{F0A665C8-3424-491B-94CC-BB8288D44B32}" srcId="{98F6B587-B05E-4FC2-ACD2-7FD56FC5A971}" destId="{A651D7AE-A468-4F79-8DEE-C9E6FD40E4AD}" srcOrd="1" destOrd="0" parTransId="{148E7CA7-1B2D-4390-AE7E-C074287BBBA8}" sibTransId="{192774D5-C72F-4201-8B57-6D642E4B72B1}"/>
    <dgm:cxn modelId="{1ECA6D47-CE16-4224-A35B-B88CB95AAB66}" type="presOf" srcId="{CE85AF17-47C8-4B81-B886-08C46A14D035}" destId="{3C316450-DBD9-4E23-B29A-F466D1109AFB}" srcOrd="1" destOrd="0" presId="urn:microsoft.com/office/officeart/2005/8/layout/hList9"/>
    <dgm:cxn modelId="{3EE77AC7-B2A9-46B6-B9C1-1F35086C694F}" srcId="{A651D7AE-A468-4F79-8DEE-C9E6FD40E4AD}" destId="{CE85AF17-47C8-4B81-B886-08C46A14D035}" srcOrd="0" destOrd="0" parTransId="{6E819FFF-65C3-4B58-815C-FDE629B6FC4F}" sibTransId="{BA61BFD6-5220-4864-88A5-A8264F4B0889}"/>
    <dgm:cxn modelId="{41558DAF-DEEF-426D-AC04-474A91F9BBAA}" type="presParOf" srcId="{CE7F489D-E147-4F73-8B49-2D3E985B410E}" destId="{4C964E79-A061-430E-B86D-EEDBC046140F}" srcOrd="0" destOrd="0" presId="urn:microsoft.com/office/officeart/2005/8/layout/hList9"/>
    <dgm:cxn modelId="{35738EF4-D5F7-4A0A-8B84-446CDE4F0C8E}" type="presParOf" srcId="{CE7F489D-E147-4F73-8B49-2D3E985B410E}" destId="{8CD3A799-4944-40DE-B490-6DEC5CC6BA18}" srcOrd="1" destOrd="0" presId="urn:microsoft.com/office/officeart/2005/8/layout/hList9"/>
    <dgm:cxn modelId="{AE9DDF97-4DBF-4651-A52F-97E23605C166}" type="presParOf" srcId="{8CD3A799-4944-40DE-B490-6DEC5CC6BA18}" destId="{0C7F235F-FA5B-403C-A974-3EE2B0998713}" srcOrd="0" destOrd="0" presId="urn:microsoft.com/office/officeart/2005/8/layout/hList9"/>
    <dgm:cxn modelId="{96E40B58-E938-46BD-A81E-E10706D5D747}" type="presParOf" srcId="{8CD3A799-4944-40DE-B490-6DEC5CC6BA18}" destId="{675F987B-0696-4531-A660-3095D73C2733}" srcOrd="1" destOrd="0" presId="urn:microsoft.com/office/officeart/2005/8/layout/hList9"/>
    <dgm:cxn modelId="{47BC5A56-2624-4D59-BF20-E0DD9B0FF3FE}" type="presParOf" srcId="{675F987B-0696-4531-A660-3095D73C2733}" destId="{750F465A-3463-423D-85BB-48C3A547E5FD}" srcOrd="0" destOrd="0" presId="urn:microsoft.com/office/officeart/2005/8/layout/hList9"/>
    <dgm:cxn modelId="{9B0D185A-B1F3-4EFE-B356-2254FC7E746C}" type="presParOf" srcId="{675F987B-0696-4531-A660-3095D73C2733}" destId="{2096F45B-7B12-48E1-828D-4DD6295FBFA9}" srcOrd="1" destOrd="0" presId="urn:microsoft.com/office/officeart/2005/8/layout/hList9"/>
    <dgm:cxn modelId="{5F78CC08-3EFC-4E95-9B65-881C4405B1E8}" type="presParOf" srcId="{CE7F489D-E147-4F73-8B49-2D3E985B410E}" destId="{2ED1C313-B314-41F9-8384-6425C2935DB1}" srcOrd="2" destOrd="0" presId="urn:microsoft.com/office/officeart/2005/8/layout/hList9"/>
    <dgm:cxn modelId="{62395969-DFD2-4C76-B790-D9A22EB899DB}" type="presParOf" srcId="{CE7F489D-E147-4F73-8B49-2D3E985B410E}" destId="{5E294462-1A5F-4CC0-9FF2-264304E1D679}" srcOrd="3" destOrd="0" presId="urn:microsoft.com/office/officeart/2005/8/layout/hList9"/>
    <dgm:cxn modelId="{65206F65-CF2D-4DE0-A7CD-C36F743EC914}" type="presParOf" srcId="{CE7F489D-E147-4F73-8B49-2D3E985B410E}" destId="{21544AC6-9EB0-4688-91A9-EBA3ADAF7F5E}" srcOrd="4" destOrd="0" presId="urn:microsoft.com/office/officeart/2005/8/layout/hList9"/>
    <dgm:cxn modelId="{F3FC9B2F-7A15-4E8D-B7B3-37571D95A9B5}" type="presParOf" srcId="{CE7F489D-E147-4F73-8B49-2D3E985B410E}" destId="{502EF295-7017-465C-AEC9-B536EBDAAF8D}" srcOrd="5" destOrd="0" presId="urn:microsoft.com/office/officeart/2005/8/layout/hList9"/>
    <dgm:cxn modelId="{C251DD51-5FAF-4091-B608-1A26B45D876C}" type="presParOf" srcId="{CE7F489D-E147-4F73-8B49-2D3E985B410E}" destId="{B90AEB34-AE3D-4917-BD74-A7295DEA933A}" srcOrd="6" destOrd="0" presId="urn:microsoft.com/office/officeart/2005/8/layout/hList9"/>
    <dgm:cxn modelId="{A10DAB51-970B-4EF8-BD6B-6C537AEA4075}" type="presParOf" srcId="{B90AEB34-AE3D-4917-BD74-A7295DEA933A}" destId="{27EA2FAE-6A8E-414E-A8EA-63E4BDDE3A79}" srcOrd="0" destOrd="0" presId="urn:microsoft.com/office/officeart/2005/8/layout/hList9"/>
    <dgm:cxn modelId="{EB48C3D1-E67D-4C28-81AB-965B93A3D000}" type="presParOf" srcId="{B90AEB34-AE3D-4917-BD74-A7295DEA933A}" destId="{C7454CD3-4CA3-449C-8142-91988E72B96E}" srcOrd="1" destOrd="0" presId="urn:microsoft.com/office/officeart/2005/8/layout/hList9"/>
    <dgm:cxn modelId="{C7AD64AA-B227-4E29-AE1F-3D309DAD924B}" type="presParOf" srcId="{C7454CD3-4CA3-449C-8142-91988E72B96E}" destId="{EF65C1AE-22A8-42F6-9AD2-97EF2FF857C2}" srcOrd="0" destOrd="0" presId="urn:microsoft.com/office/officeart/2005/8/layout/hList9"/>
    <dgm:cxn modelId="{1A81BBD2-6CC3-4340-BD7A-CFB9CCAF736F}" type="presParOf" srcId="{C7454CD3-4CA3-449C-8142-91988E72B96E}" destId="{3C316450-DBD9-4E23-B29A-F466D1109AFB}" srcOrd="1" destOrd="0" presId="urn:microsoft.com/office/officeart/2005/8/layout/hList9"/>
    <dgm:cxn modelId="{2F8C5540-E9E6-4F56-872D-40F8690A8EC2}" type="presParOf" srcId="{CE7F489D-E147-4F73-8B49-2D3E985B410E}" destId="{6E4A803D-F114-40D3-A147-AE3D4D7CBAA4}" srcOrd="7" destOrd="0" presId="urn:microsoft.com/office/officeart/2005/8/layout/hList9"/>
    <dgm:cxn modelId="{483C7923-C731-4D9A-90A1-BF60012342AA}" type="presParOf" srcId="{CE7F489D-E147-4F73-8B49-2D3E985B410E}" destId="{9271D46B-C57D-41C7-AB62-6DB07EFC2F59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A33436-9F07-4C51-99F7-0AED0FE5A83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32DBCF8-EB60-4625-87F0-FFD6E1091CA3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smtClean="0">
              <a:solidFill>
                <a:schemeClr val="tx1"/>
              </a:solidFill>
            </a:rPr>
            <a:t>Planilla de Microsoft Office  Excel 2010</a:t>
          </a:r>
          <a:endParaRPr lang="es-CL" dirty="0">
            <a:solidFill>
              <a:schemeClr val="tx1"/>
            </a:solidFill>
          </a:endParaRPr>
        </a:p>
      </dgm:t>
    </dgm:pt>
    <dgm:pt modelId="{090D4C2E-CE0A-481F-8C5E-ACDF4560A774}" type="parTrans" cxnId="{37A3CDB4-4F9D-46FA-A8BF-B6AF413CD3F3}">
      <dgm:prSet/>
      <dgm:spPr/>
      <dgm:t>
        <a:bodyPr/>
        <a:lstStyle/>
        <a:p>
          <a:endParaRPr lang="es-CL"/>
        </a:p>
      </dgm:t>
    </dgm:pt>
    <dgm:pt modelId="{0856116F-F19D-4C38-99BA-A20E9DFB670A}" type="sibTrans" cxnId="{37A3CDB4-4F9D-46FA-A8BF-B6AF413CD3F3}">
      <dgm:prSet/>
      <dgm:spPr/>
      <dgm:t>
        <a:bodyPr/>
        <a:lstStyle/>
        <a:p>
          <a:endParaRPr lang="es-CL"/>
        </a:p>
      </dgm:t>
    </dgm:pt>
    <dgm:pt modelId="{8A7B0721-CA30-41C7-969D-B89EF9AC4CA1}">
      <dgm:prSet phldrT="[Texto]"/>
      <dgm:spPr/>
      <dgm:t>
        <a:bodyPr/>
        <a:lstStyle/>
        <a:p>
          <a:r>
            <a:rPr lang="es-CL" i="0" dirty="0" smtClean="0"/>
            <a:t>Angulo cráneo-vertebral derecho e izquierdo</a:t>
          </a:r>
          <a:endParaRPr lang="es-CL" dirty="0"/>
        </a:p>
      </dgm:t>
    </dgm:pt>
    <dgm:pt modelId="{993D225A-9700-4F78-A3B6-8F80C68EEF0A}" type="parTrans" cxnId="{6C9AD868-A32F-4EA6-960F-AAE406654D97}">
      <dgm:prSet/>
      <dgm:spPr/>
      <dgm:t>
        <a:bodyPr/>
        <a:lstStyle/>
        <a:p>
          <a:endParaRPr lang="es-CL"/>
        </a:p>
      </dgm:t>
    </dgm:pt>
    <dgm:pt modelId="{6D502FF1-F43B-4513-80FA-0492C1D47722}" type="sibTrans" cxnId="{6C9AD868-A32F-4EA6-960F-AAE406654D97}">
      <dgm:prSet/>
      <dgm:spPr/>
      <dgm:t>
        <a:bodyPr/>
        <a:lstStyle/>
        <a:p>
          <a:endParaRPr lang="es-CL"/>
        </a:p>
      </dgm:t>
    </dgm:pt>
    <dgm:pt modelId="{E031A02C-6548-4867-8CBE-45C1145EFC57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err="1" smtClean="0">
              <a:solidFill>
                <a:schemeClr val="tx1"/>
              </a:solidFill>
            </a:rPr>
            <a:t>MiniTab</a:t>
          </a:r>
          <a:r>
            <a:rPr lang="es-CL" dirty="0" smtClean="0">
              <a:solidFill>
                <a:schemeClr val="tx1"/>
              </a:solidFill>
            </a:rPr>
            <a:t> 17</a:t>
          </a:r>
          <a:endParaRPr lang="es-CL" dirty="0">
            <a:solidFill>
              <a:schemeClr val="tx1"/>
            </a:solidFill>
          </a:endParaRPr>
        </a:p>
      </dgm:t>
    </dgm:pt>
    <dgm:pt modelId="{10DD68E2-2B99-43FD-B10A-DEAE7E1D9409}" type="parTrans" cxnId="{47088037-0DA7-4E5C-ABAA-BF7FBBBEC1C6}">
      <dgm:prSet/>
      <dgm:spPr/>
      <dgm:t>
        <a:bodyPr/>
        <a:lstStyle/>
        <a:p>
          <a:endParaRPr lang="es-CL"/>
        </a:p>
      </dgm:t>
    </dgm:pt>
    <dgm:pt modelId="{7A57D5C0-0598-488C-ABF7-CFAC4B3D147C}" type="sibTrans" cxnId="{47088037-0DA7-4E5C-ABAA-BF7FBBBEC1C6}">
      <dgm:prSet/>
      <dgm:spPr/>
      <dgm:t>
        <a:bodyPr/>
        <a:lstStyle/>
        <a:p>
          <a:endParaRPr lang="es-CL"/>
        </a:p>
      </dgm:t>
    </dgm:pt>
    <dgm:pt modelId="{B6B691EC-A5DD-4342-BAE1-54286AB50477}">
      <dgm:prSet phldrT="[Texto]"/>
      <dgm:spPr/>
      <dgm:t>
        <a:bodyPr/>
        <a:lstStyle/>
        <a:p>
          <a:r>
            <a:rPr lang="es-CL" i="0" dirty="0" smtClean="0"/>
            <a:t>Estadística descriptiva: La media, coeficiente de variación, desviación estándar, varianza y mediana</a:t>
          </a:r>
          <a:endParaRPr lang="es-CL" dirty="0"/>
        </a:p>
      </dgm:t>
    </dgm:pt>
    <dgm:pt modelId="{7434C52A-2B33-4DD9-BC37-18B67E140B9B}" type="parTrans" cxnId="{AB144E14-1FD0-4B33-AF4B-E222A993E926}">
      <dgm:prSet/>
      <dgm:spPr/>
      <dgm:t>
        <a:bodyPr/>
        <a:lstStyle/>
        <a:p>
          <a:endParaRPr lang="es-CL"/>
        </a:p>
      </dgm:t>
    </dgm:pt>
    <dgm:pt modelId="{CE5B8F38-730B-4EE7-9651-5B4D9EF2273F}" type="sibTrans" cxnId="{AB144E14-1FD0-4B33-AF4B-E222A993E926}">
      <dgm:prSet/>
      <dgm:spPr/>
      <dgm:t>
        <a:bodyPr/>
        <a:lstStyle/>
        <a:p>
          <a:endParaRPr lang="es-CL"/>
        </a:p>
      </dgm:t>
    </dgm:pt>
    <dgm:pt modelId="{B827D53E-FD08-45BA-AC39-3B613EF1B011}">
      <dgm:prSet phldrT="[Texto]"/>
      <dgm:spPr/>
      <dgm:t>
        <a:bodyPr/>
        <a:lstStyle/>
        <a:p>
          <a:r>
            <a:rPr lang="es-CL" i="0" dirty="0" smtClean="0"/>
            <a:t>Umbral de dolor de los puntos gatillo en ECOM y Trapecio Superior</a:t>
          </a:r>
          <a:endParaRPr lang="es-CL" dirty="0"/>
        </a:p>
      </dgm:t>
    </dgm:pt>
    <dgm:pt modelId="{C88E3C73-7C3D-4C7E-B6E4-6BD53160C5B4}" type="parTrans" cxnId="{60958349-F979-4799-9C00-5AB228E5330F}">
      <dgm:prSet/>
      <dgm:spPr/>
      <dgm:t>
        <a:bodyPr/>
        <a:lstStyle/>
        <a:p>
          <a:endParaRPr lang="es-CL"/>
        </a:p>
      </dgm:t>
    </dgm:pt>
    <dgm:pt modelId="{6E101E27-46DE-4017-80A3-1E5E07D8890D}" type="sibTrans" cxnId="{60958349-F979-4799-9C00-5AB228E5330F}">
      <dgm:prSet/>
      <dgm:spPr/>
      <dgm:t>
        <a:bodyPr/>
        <a:lstStyle/>
        <a:p>
          <a:endParaRPr lang="es-CL"/>
        </a:p>
      </dgm:t>
    </dgm:pt>
    <dgm:pt modelId="{AFB8488C-7121-41BF-8F80-62A7F81B24FB}">
      <dgm:prSet phldrT="[Texto]"/>
      <dgm:spPr/>
      <dgm:t>
        <a:bodyPr/>
        <a:lstStyle/>
        <a:p>
          <a:r>
            <a:rPr lang="es-CL" dirty="0" smtClean="0"/>
            <a:t>Pruebas estadísticas:</a:t>
          </a:r>
          <a:endParaRPr lang="es-CL" dirty="0"/>
        </a:p>
      </dgm:t>
    </dgm:pt>
    <dgm:pt modelId="{3696131C-88DB-4699-B56A-3EDC2A578DF9}" type="parTrans" cxnId="{4EFD1EED-8FF4-4D28-8AE6-160AE82611A3}">
      <dgm:prSet/>
      <dgm:spPr/>
      <dgm:t>
        <a:bodyPr/>
        <a:lstStyle/>
        <a:p>
          <a:endParaRPr lang="es-CL"/>
        </a:p>
      </dgm:t>
    </dgm:pt>
    <dgm:pt modelId="{D85F9978-DB47-421D-A0E5-A068E4C22165}" type="sibTrans" cxnId="{4EFD1EED-8FF4-4D28-8AE6-160AE82611A3}">
      <dgm:prSet/>
      <dgm:spPr/>
      <dgm:t>
        <a:bodyPr/>
        <a:lstStyle/>
        <a:p>
          <a:endParaRPr lang="es-CL"/>
        </a:p>
      </dgm:t>
    </dgm:pt>
    <dgm:pt modelId="{803DB641-82C9-4571-BF1B-E123C3EFAB24}">
      <dgm:prSet phldrT="[Texto]"/>
      <dgm:spPr/>
      <dgm:t>
        <a:bodyPr/>
        <a:lstStyle/>
        <a:p>
          <a:r>
            <a:rPr lang="es-CL" dirty="0" smtClean="0"/>
            <a:t>Prueba de normalidad: KS</a:t>
          </a:r>
          <a:endParaRPr lang="es-CL" dirty="0"/>
        </a:p>
      </dgm:t>
    </dgm:pt>
    <dgm:pt modelId="{2534D860-3505-4722-A562-1D5A432CCB09}" type="parTrans" cxnId="{535199ED-AFC5-4144-9A0C-0C62A44706BD}">
      <dgm:prSet/>
      <dgm:spPr/>
      <dgm:t>
        <a:bodyPr/>
        <a:lstStyle/>
        <a:p>
          <a:endParaRPr lang="es-CL"/>
        </a:p>
      </dgm:t>
    </dgm:pt>
    <dgm:pt modelId="{B9F2809D-E0E0-4E43-8EFB-89943AFCB49B}" type="sibTrans" cxnId="{535199ED-AFC5-4144-9A0C-0C62A44706BD}">
      <dgm:prSet/>
      <dgm:spPr/>
      <dgm:t>
        <a:bodyPr/>
        <a:lstStyle/>
        <a:p>
          <a:endParaRPr lang="es-CL"/>
        </a:p>
      </dgm:t>
    </dgm:pt>
    <dgm:pt modelId="{58C5F5BE-D898-42FA-BDB5-5A33849DB335}">
      <dgm:prSet phldrT="[Texto]"/>
      <dgm:spPr/>
      <dgm:t>
        <a:bodyPr/>
        <a:lstStyle/>
        <a:p>
          <a:r>
            <a:rPr lang="es-CL" dirty="0" smtClean="0"/>
            <a:t>Prueba paramétrica: Prueba T </a:t>
          </a:r>
          <a:r>
            <a:rPr lang="es-CL" dirty="0" err="1" smtClean="0"/>
            <a:t>student</a:t>
          </a:r>
          <a:r>
            <a:rPr lang="es-CL" dirty="0" smtClean="0"/>
            <a:t> para dos muestras</a:t>
          </a:r>
          <a:endParaRPr lang="es-CL" dirty="0"/>
        </a:p>
      </dgm:t>
    </dgm:pt>
    <dgm:pt modelId="{7C93EF3F-45F5-4DB0-8039-740C442A0EBE}" type="parTrans" cxnId="{979BE521-4CB0-406D-89CD-43B3CC35CDA2}">
      <dgm:prSet/>
      <dgm:spPr/>
      <dgm:t>
        <a:bodyPr/>
        <a:lstStyle/>
        <a:p>
          <a:endParaRPr lang="es-CL"/>
        </a:p>
      </dgm:t>
    </dgm:pt>
    <dgm:pt modelId="{087F8CA3-63E4-4E7A-9CDE-4BF2CB4D70AC}" type="sibTrans" cxnId="{979BE521-4CB0-406D-89CD-43B3CC35CDA2}">
      <dgm:prSet/>
      <dgm:spPr/>
      <dgm:t>
        <a:bodyPr/>
        <a:lstStyle/>
        <a:p>
          <a:endParaRPr lang="es-CL"/>
        </a:p>
      </dgm:t>
    </dgm:pt>
    <dgm:pt modelId="{B026BE08-3EAD-43D5-B38F-C1EE1399EF2D}">
      <dgm:prSet phldrT="[Texto]"/>
      <dgm:spPr/>
      <dgm:t>
        <a:bodyPr/>
        <a:lstStyle/>
        <a:p>
          <a:r>
            <a:rPr lang="es-CL" dirty="0" smtClean="0"/>
            <a:t>Prueba no paramétrica: Mann-Whitney</a:t>
          </a:r>
          <a:endParaRPr lang="es-CL" dirty="0"/>
        </a:p>
      </dgm:t>
    </dgm:pt>
    <dgm:pt modelId="{380A0D67-B3CF-4207-AC5B-C904BB399C99}" type="parTrans" cxnId="{48D0EF13-D7B9-4DFA-AD8F-F353A6BF433C}">
      <dgm:prSet/>
      <dgm:spPr/>
      <dgm:t>
        <a:bodyPr/>
        <a:lstStyle/>
        <a:p>
          <a:endParaRPr lang="es-CL"/>
        </a:p>
      </dgm:t>
    </dgm:pt>
    <dgm:pt modelId="{03D30F29-3504-47BB-9BB6-259FD260AB4B}" type="sibTrans" cxnId="{48D0EF13-D7B9-4DFA-AD8F-F353A6BF433C}">
      <dgm:prSet/>
      <dgm:spPr/>
      <dgm:t>
        <a:bodyPr/>
        <a:lstStyle/>
        <a:p>
          <a:endParaRPr lang="es-CL"/>
        </a:p>
      </dgm:t>
    </dgm:pt>
    <dgm:pt modelId="{12947FCE-4DD9-4752-A572-392D781FE9D7}" type="pres">
      <dgm:prSet presAssocID="{F1A33436-9F07-4C51-99F7-0AED0FE5A83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DDBB588C-A8BB-42F6-833C-A0924BBBD71B}" type="pres">
      <dgm:prSet presAssocID="{332DBCF8-EB60-4625-87F0-FFD6E1091CA3}" presName="linNode" presStyleCnt="0"/>
      <dgm:spPr/>
    </dgm:pt>
    <dgm:pt modelId="{4CA64C31-0472-4204-B0B2-2962ED7E5286}" type="pres">
      <dgm:prSet presAssocID="{332DBCF8-EB60-4625-87F0-FFD6E1091CA3}" presName="parentShp" presStyleLbl="node1" presStyleIdx="0" presStyleCnt="2" custScaleX="84839" custScaleY="6213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47A115C-FA7E-4B8D-A420-C1D54916E4C5}" type="pres">
      <dgm:prSet presAssocID="{332DBCF8-EB60-4625-87F0-FFD6E1091CA3}" presName="childShp" presStyleLbl="bgAccFollowNode1" presStyleIdx="0" presStyleCnt="2" custScaleX="113742" custScaleY="68104" custLinFactNeighborX="33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67DF4B8-D67C-4793-A243-A9D40F3B2109}" type="pres">
      <dgm:prSet presAssocID="{0856116F-F19D-4C38-99BA-A20E9DFB670A}" presName="spacing" presStyleCnt="0"/>
      <dgm:spPr/>
    </dgm:pt>
    <dgm:pt modelId="{093606A2-385C-43E0-880F-4CF891C3FB53}" type="pres">
      <dgm:prSet presAssocID="{E031A02C-6548-4867-8CBE-45C1145EFC57}" presName="linNode" presStyleCnt="0"/>
      <dgm:spPr/>
    </dgm:pt>
    <dgm:pt modelId="{832783C8-A77A-4E97-B300-2F374CA954BE}" type="pres">
      <dgm:prSet presAssocID="{E031A02C-6548-4867-8CBE-45C1145EFC57}" presName="parentShp" presStyleLbl="node1" presStyleIdx="1" presStyleCnt="2" custScaleX="78154" custScaleY="6866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D896972-4259-45A0-9975-78CA7DE3B53D}" type="pres">
      <dgm:prSet presAssocID="{E031A02C-6548-4867-8CBE-45C1145EFC57}" presName="childShp" presStyleLbl="bgAccFollowNode1" presStyleIdx="1" presStyleCnt="2" custScaleX="114829" custScaleY="80112" custLinFactNeighborX="94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4EFD1EED-8FF4-4D28-8AE6-160AE82611A3}" srcId="{E031A02C-6548-4867-8CBE-45C1145EFC57}" destId="{AFB8488C-7121-41BF-8F80-62A7F81B24FB}" srcOrd="1" destOrd="0" parTransId="{3696131C-88DB-4699-B56A-3EDC2A578DF9}" sibTransId="{D85F9978-DB47-421D-A0E5-A068E4C22165}"/>
    <dgm:cxn modelId="{42BB7210-2C49-42F5-B05B-071BF1D7ABDB}" type="presOf" srcId="{AFB8488C-7121-41BF-8F80-62A7F81B24FB}" destId="{ED896972-4259-45A0-9975-78CA7DE3B53D}" srcOrd="0" destOrd="1" presId="urn:microsoft.com/office/officeart/2005/8/layout/vList6"/>
    <dgm:cxn modelId="{E0051613-CFFB-4F98-8B86-4A29C9358385}" type="presOf" srcId="{332DBCF8-EB60-4625-87F0-FFD6E1091CA3}" destId="{4CA64C31-0472-4204-B0B2-2962ED7E5286}" srcOrd="0" destOrd="0" presId="urn:microsoft.com/office/officeart/2005/8/layout/vList6"/>
    <dgm:cxn modelId="{B7B2332F-4676-48CA-A727-F6D12BB693EA}" type="presOf" srcId="{E031A02C-6548-4867-8CBE-45C1145EFC57}" destId="{832783C8-A77A-4E97-B300-2F374CA954BE}" srcOrd="0" destOrd="0" presId="urn:microsoft.com/office/officeart/2005/8/layout/vList6"/>
    <dgm:cxn modelId="{1157B8A6-9B83-4A31-A308-7A03854D242C}" type="presOf" srcId="{58C5F5BE-D898-42FA-BDB5-5A33849DB335}" destId="{ED896972-4259-45A0-9975-78CA7DE3B53D}" srcOrd="0" destOrd="3" presId="urn:microsoft.com/office/officeart/2005/8/layout/vList6"/>
    <dgm:cxn modelId="{CB4268CC-7F92-4A76-BC5A-34CF56C45F5B}" type="presOf" srcId="{8A7B0721-CA30-41C7-969D-B89EF9AC4CA1}" destId="{147A115C-FA7E-4B8D-A420-C1D54916E4C5}" srcOrd="0" destOrd="0" presId="urn:microsoft.com/office/officeart/2005/8/layout/vList6"/>
    <dgm:cxn modelId="{48D0EF13-D7B9-4DFA-AD8F-F353A6BF433C}" srcId="{AFB8488C-7121-41BF-8F80-62A7F81B24FB}" destId="{B026BE08-3EAD-43D5-B38F-C1EE1399EF2D}" srcOrd="2" destOrd="0" parTransId="{380A0D67-B3CF-4207-AC5B-C904BB399C99}" sibTransId="{03D30F29-3504-47BB-9BB6-259FD260AB4B}"/>
    <dgm:cxn modelId="{979BE521-4CB0-406D-89CD-43B3CC35CDA2}" srcId="{AFB8488C-7121-41BF-8F80-62A7F81B24FB}" destId="{58C5F5BE-D898-42FA-BDB5-5A33849DB335}" srcOrd="1" destOrd="0" parTransId="{7C93EF3F-45F5-4DB0-8039-740C442A0EBE}" sibTransId="{087F8CA3-63E4-4E7A-9CDE-4BF2CB4D70AC}"/>
    <dgm:cxn modelId="{535199ED-AFC5-4144-9A0C-0C62A44706BD}" srcId="{AFB8488C-7121-41BF-8F80-62A7F81B24FB}" destId="{803DB641-82C9-4571-BF1B-E123C3EFAB24}" srcOrd="0" destOrd="0" parTransId="{2534D860-3505-4722-A562-1D5A432CCB09}" sibTransId="{B9F2809D-E0E0-4E43-8EFB-89943AFCB49B}"/>
    <dgm:cxn modelId="{2C5D0E1E-42D5-404F-B1F0-0BBF39365737}" type="presOf" srcId="{803DB641-82C9-4571-BF1B-E123C3EFAB24}" destId="{ED896972-4259-45A0-9975-78CA7DE3B53D}" srcOrd="0" destOrd="2" presId="urn:microsoft.com/office/officeart/2005/8/layout/vList6"/>
    <dgm:cxn modelId="{37A3CDB4-4F9D-46FA-A8BF-B6AF413CD3F3}" srcId="{F1A33436-9F07-4C51-99F7-0AED0FE5A830}" destId="{332DBCF8-EB60-4625-87F0-FFD6E1091CA3}" srcOrd="0" destOrd="0" parTransId="{090D4C2E-CE0A-481F-8C5E-ACDF4560A774}" sibTransId="{0856116F-F19D-4C38-99BA-A20E9DFB670A}"/>
    <dgm:cxn modelId="{60958349-F979-4799-9C00-5AB228E5330F}" srcId="{332DBCF8-EB60-4625-87F0-FFD6E1091CA3}" destId="{B827D53E-FD08-45BA-AC39-3B613EF1B011}" srcOrd="1" destOrd="0" parTransId="{C88E3C73-7C3D-4C7E-B6E4-6BD53160C5B4}" sibTransId="{6E101E27-46DE-4017-80A3-1E5E07D8890D}"/>
    <dgm:cxn modelId="{6C9AD868-A32F-4EA6-960F-AAE406654D97}" srcId="{332DBCF8-EB60-4625-87F0-FFD6E1091CA3}" destId="{8A7B0721-CA30-41C7-969D-B89EF9AC4CA1}" srcOrd="0" destOrd="0" parTransId="{993D225A-9700-4F78-A3B6-8F80C68EEF0A}" sibTransId="{6D502FF1-F43B-4513-80FA-0492C1D47722}"/>
    <dgm:cxn modelId="{398977AD-83E1-4531-A7E8-82046008ADD4}" type="presOf" srcId="{B827D53E-FD08-45BA-AC39-3B613EF1B011}" destId="{147A115C-FA7E-4B8D-A420-C1D54916E4C5}" srcOrd="0" destOrd="1" presId="urn:microsoft.com/office/officeart/2005/8/layout/vList6"/>
    <dgm:cxn modelId="{2E5BEFA8-B08E-45EB-9AFA-7ED23E9B6452}" type="presOf" srcId="{B6B691EC-A5DD-4342-BAE1-54286AB50477}" destId="{ED896972-4259-45A0-9975-78CA7DE3B53D}" srcOrd="0" destOrd="0" presId="urn:microsoft.com/office/officeart/2005/8/layout/vList6"/>
    <dgm:cxn modelId="{6DAAE8D8-3C01-4BD4-AC17-D9D3B448008D}" type="presOf" srcId="{B026BE08-3EAD-43D5-B38F-C1EE1399EF2D}" destId="{ED896972-4259-45A0-9975-78CA7DE3B53D}" srcOrd="0" destOrd="4" presId="urn:microsoft.com/office/officeart/2005/8/layout/vList6"/>
    <dgm:cxn modelId="{47088037-0DA7-4E5C-ABAA-BF7FBBBEC1C6}" srcId="{F1A33436-9F07-4C51-99F7-0AED0FE5A830}" destId="{E031A02C-6548-4867-8CBE-45C1145EFC57}" srcOrd="1" destOrd="0" parTransId="{10DD68E2-2B99-43FD-B10A-DEAE7E1D9409}" sibTransId="{7A57D5C0-0598-488C-ABF7-CFAC4B3D147C}"/>
    <dgm:cxn modelId="{AB144E14-1FD0-4B33-AF4B-E222A993E926}" srcId="{E031A02C-6548-4867-8CBE-45C1145EFC57}" destId="{B6B691EC-A5DD-4342-BAE1-54286AB50477}" srcOrd="0" destOrd="0" parTransId="{7434C52A-2B33-4DD9-BC37-18B67E140B9B}" sibTransId="{CE5B8F38-730B-4EE7-9651-5B4D9EF2273F}"/>
    <dgm:cxn modelId="{36B9BC16-252C-4FAD-9EE5-F478EC1ADE59}" type="presOf" srcId="{F1A33436-9F07-4C51-99F7-0AED0FE5A830}" destId="{12947FCE-4DD9-4752-A572-392D781FE9D7}" srcOrd="0" destOrd="0" presId="urn:microsoft.com/office/officeart/2005/8/layout/vList6"/>
    <dgm:cxn modelId="{58B9969F-0F0F-49CF-B110-3B83E0402390}" type="presParOf" srcId="{12947FCE-4DD9-4752-A572-392D781FE9D7}" destId="{DDBB588C-A8BB-42F6-833C-A0924BBBD71B}" srcOrd="0" destOrd="0" presId="urn:microsoft.com/office/officeart/2005/8/layout/vList6"/>
    <dgm:cxn modelId="{68E6E50C-9D04-4CA0-9061-FDE0E76C6A21}" type="presParOf" srcId="{DDBB588C-A8BB-42F6-833C-A0924BBBD71B}" destId="{4CA64C31-0472-4204-B0B2-2962ED7E5286}" srcOrd="0" destOrd="0" presId="urn:microsoft.com/office/officeart/2005/8/layout/vList6"/>
    <dgm:cxn modelId="{134E6F35-C487-45E0-B2C6-4AF676B225B3}" type="presParOf" srcId="{DDBB588C-A8BB-42F6-833C-A0924BBBD71B}" destId="{147A115C-FA7E-4B8D-A420-C1D54916E4C5}" srcOrd="1" destOrd="0" presId="urn:microsoft.com/office/officeart/2005/8/layout/vList6"/>
    <dgm:cxn modelId="{037A55D0-9296-4D33-91AD-833FA013F73E}" type="presParOf" srcId="{12947FCE-4DD9-4752-A572-392D781FE9D7}" destId="{367DF4B8-D67C-4793-A243-A9D40F3B2109}" srcOrd="1" destOrd="0" presId="urn:microsoft.com/office/officeart/2005/8/layout/vList6"/>
    <dgm:cxn modelId="{26C29C22-B791-4E8B-9FA8-062475504AA3}" type="presParOf" srcId="{12947FCE-4DD9-4752-A572-392D781FE9D7}" destId="{093606A2-385C-43E0-880F-4CF891C3FB53}" srcOrd="2" destOrd="0" presId="urn:microsoft.com/office/officeart/2005/8/layout/vList6"/>
    <dgm:cxn modelId="{83520F4B-B806-47F7-852A-0B14803DB715}" type="presParOf" srcId="{093606A2-385C-43E0-880F-4CF891C3FB53}" destId="{832783C8-A77A-4E97-B300-2F374CA954BE}" srcOrd="0" destOrd="0" presId="urn:microsoft.com/office/officeart/2005/8/layout/vList6"/>
    <dgm:cxn modelId="{6CCCA7D8-A40A-4074-93B9-74AA3DC35C65}" type="presParOf" srcId="{093606A2-385C-43E0-880F-4CF891C3FB53}" destId="{ED896972-4259-45A0-9975-78CA7DE3B53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8F7093-0BCB-4D13-9AFD-27C9F264853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6210F50-55BA-402D-92E7-30BF70B9C9CF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err="1" smtClean="0">
              <a:solidFill>
                <a:schemeClr val="tx1"/>
              </a:solidFill>
            </a:rPr>
            <a:t>Ecom</a:t>
          </a:r>
          <a:r>
            <a:rPr lang="es-CL" dirty="0" smtClean="0">
              <a:solidFill>
                <a:schemeClr val="tx1"/>
              </a:solidFill>
            </a:rPr>
            <a:t> </a:t>
          </a:r>
          <a:r>
            <a:rPr lang="es-CL" dirty="0" err="1" smtClean="0">
              <a:solidFill>
                <a:schemeClr val="tx1"/>
              </a:solidFill>
            </a:rPr>
            <a:t>D°</a:t>
          </a:r>
          <a:r>
            <a:rPr lang="es-CL" dirty="0" smtClean="0">
              <a:solidFill>
                <a:schemeClr val="tx1"/>
              </a:solidFill>
            </a:rPr>
            <a:t> GA vs/ GB</a:t>
          </a:r>
          <a:endParaRPr lang="es-CL" dirty="0">
            <a:solidFill>
              <a:schemeClr val="tx1"/>
            </a:solidFill>
          </a:endParaRPr>
        </a:p>
      </dgm:t>
    </dgm:pt>
    <dgm:pt modelId="{51DDF870-8A2D-4694-A129-B5C3E17B0427}" type="parTrans" cxnId="{0BC2116F-4C4C-438D-A3FB-DE942163D5A1}">
      <dgm:prSet/>
      <dgm:spPr/>
      <dgm:t>
        <a:bodyPr/>
        <a:lstStyle/>
        <a:p>
          <a:endParaRPr lang="es-CL"/>
        </a:p>
      </dgm:t>
    </dgm:pt>
    <dgm:pt modelId="{CFD22E78-D14B-41D0-921C-899AC09FF7E2}" type="sibTrans" cxnId="{0BC2116F-4C4C-438D-A3FB-DE942163D5A1}">
      <dgm:prSet/>
      <dgm:spPr/>
      <dgm:t>
        <a:bodyPr/>
        <a:lstStyle/>
        <a:p>
          <a:endParaRPr lang="es-CL"/>
        </a:p>
      </dgm:t>
    </dgm:pt>
    <dgm:pt modelId="{A7212B03-07AF-4F30-89F8-2F693D029CE7}">
      <dgm:prSet phldrT="[Texto]"/>
      <dgm:spPr/>
      <dgm:t>
        <a:bodyPr/>
        <a:lstStyle/>
        <a:p>
          <a:r>
            <a:rPr lang="es-CL" dirty="0" smtClean="0"/>
            <a:t>H0</a:t>
          </a:r>
          <a:endParaRPr lang="es-CL" dirty="0"/>
        </a:p>
      </dgm:t>
    </dgm:pt>
    <dgm:pt modelId="{86192FBB-FB2A-4B47-8786-D1F4B9489D97}" type="parTrans" cxnId="{F5851BE5-39E6-4EBE-B955-410C5CF5415D}">
      <dgm:prSet/>
      <dgm:spPr/>
      <dgm:t>
        <a:bodyPr/>
        <a:lstStyle/>
        <a:p>
          <a:endParaRPr lang="es-CL"/>
        </a:p>
      </dgm:t>
    </dgm:pt>
    <dgm:pt modelId="{350B9711-E887-41DE-B293-BB31668A4B25}" type="sibTrans" cxnId="{F5851BE5-39E6-4EBE-B955-410C5CF5415D}">
      <dgm:prSet/>
      <dgm:spPr/>
      <dgm:t>
        <a:bodyPr/>
        <a:lstStyle/>
        <a:p>
          <a:endParaRPr lang="es-CL"/>
        </a:p>
      </dgm:t>
    </dgm:pt>
    <dgm:pt modelId="{CB79857D-95A1-40D1-8686-B91A3CA2BA1D}">
      <dgm:prSet phldrT="[Texto]"/>
      <dgm:spPr/>
      <dgm:t>
        <a:bodyPr/>
        <a:lstStyle/>
        <a:p>
          <a:r>
            <a:rPr lang="es-CL" dirty="0" smtClean="0"/>
            <a:t>H1</a:t>
          </a:r>
          <a:endParaRPr lang="es-CL" dirty="0"/>
        </a:p>
      </dgm:t>
    </dgm:pt>
    <dgm:pt modelId="{4A07A104-A4A5-4FEE-B80C-3BD4125E6D99}" type="parTrans" cxnId="{3267F5E6-BD01-44BA-A01D-1138181A85F5}">
      <dgm:prSet/>
      <dgm:spPr/>
      <dgm:t>
        <a:bodyPr/>
        <a:lstStyle/>
        <a:p>
          <a:endParaRPr lang="es-CL"/>
        </a:p>
      </dgm:t>
    </dgm:pt>
    <dgm:pt modelId="{EDB1C317-AE18-43FF-A4A7-6DBBD1DA4EB4}" type="sibTrans" cxnId="{3267F5E6-BD01-44BA-A01D-1138181A85F5}">
      <dgm:prSet/>
      <dgm:spPr/>
      <dgm:t>
        <a:bodyPr/>
        <a:lstStyle/>
        <a:p>
          <a:endParaRPr lang="es-CL"/>
        </a:p>
      </dgm:t>
    </dgm:pt>
    <dgm:pt modelId="{EAD2E777-4CA6-48B6-9B68-F4A6E2DC4DF6}">
      <dgm:prSet phldrT="[Texto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CL" dirty="0" err="1" smtClean="0">
              <a:solidFill>
                <a:schemeClr val="tx1"/>
              </a:solidFill>
            </a:rPr>
            <a:t>Ecom</a:t>
          </a:r>
          <a:r>
            <a:rPr lang="es-CL" dirty="0" smtClean="0">
              <a:solidFill>
                <a:schemeClr val="tx1"/>
              </a:solidFill>
            </a:rPr>
            <a:t> </a:t>
          </a:r>
          <a:r>
            <a:rPr lang="es-CL" dirty="0" err="1" smtClean="0">
              <a:solidFill>
                <a:schemeClr val="tx1"/>
              </a:solidFill>
            </a:rPr>
            <a:t>I°</a:t>
          </a:r>
          <a:r>
            <a:rPr lang="es-CL" dirty="0" smtClean="0">
              <a:solidFill>
                <a:schemeClr val="tx1"/>
              </a:solidFill>
            </a:rPr>
            <a:t> GA vs/ GB</a:t>
          </a:r>
          <a:endParaRPr lang="es-CL" dirty="0">
            <a:solidFill>
              <a:schemeClr val="tx1"/>
            </a:solidFill>
          </a:endParaRPr>
        </a:p>
      </dgm:t>
    </dgm:pt>
    <dgm:pt modelId="{4C7AEAA7-F2ED-4E1E-BF18-4FB6ED9CA935}" type="parTrans" cxnId="{0D0372AD-3869-4C96-B8B0-8E19E4C308A6}">
      <dgm:prSet/>
      <dgm:spPr/>
      <dgm:t>
        <a:bodyPr/>
        <a:lstStyle/>
        <a:p>
          <a:endParaRPr lang="es-CL"/>
        </a:p>
      </dgm:t>
    </dgm:pt>
    <dgm:pt modelId="{57D70FAC-0072-4908-80E9-E7FB515D3914}" type="sibTrans" cxnId="{0D0372AD-3869-4C96-B8B0-8E19E4C308A6}">
      <dgm:prSet/>
      <dgm:spPr/>
      <dgm:t>
        <a:bodyPr/>
        <a:lstStyle/>
        <a:p>
          <a:endParaRPr lang="es-CL"/>
        </a:p>
      </dgm:t>
    </dgm:pt>
    <dgm:pt modelId="{28E00172-2DA3-40A3-853E-ED4EAF45359A}">
      <dgm:prSet phldrT="[Texto]"/>
      <dgm:spPr/>
      <dgm:t>
        <a:bodyPr/>
        <a:lstStyle/>
        <a:p>
          <a:r>
            <a:rPr lang="es-CL" dirty="0" smtClean="0"/>
            <a:t>H0</a:t>
          </a:r>
          <a:endParaRPr lang="es-CL" dirty="0"/>
        </a:p>
      </dgm:t>
    </dgm:pt>
    <dgm:pt modelId="{BF688E2D-D87D-4856-B0F7-A2A89587ABF1}" type="parTrans" cxnId="{660836EA-0B11-4FB8-8039-FA5C7FD9823D}">
      <dgm:prSet/>
      <dgm:spPr/>
      <dgm:t>
        <a:bodyPr/>
        <a:lstStyle/>
        <a:p>
          <a:endParaRPr lang="es-CL"/>
        </a:p>
      </dgm:t>
    </dgm:pt>
    <dgm:pt modelId="{24963F95-EB65-4E3E-894A-D858A8CBF709}" type="sibTrans" cxnId="{660836EA-0B11-4FB8-8039-FA5C7FD9823D}">
      <dgm:prSet/>
      <dgm:spPr/>
      <dgm:t>
        <a:bodyPr/>
        <a:lstStyle/>
        <a:p>
          <a:endParaRPr lang="es-CL"/>
        </a:p>
      </dgm:t>
    </dgm:pt>
    <dgm:pt modelId="{FC5A9058-1E1A-47E6-B13D-0B3A86204EA0}">
      <dgm:prSet phldrT="[Texto]"/>
      <dgm:spPr/>
      <dgm:t>
        <a:bodyPr/>
        <a:lstStyle/>
        <a:p>
          <a:r>
            <a:rPr lang="es-CL" dirty="0" smtClean="0"/>
            <a:t>H1</a:t>
          </a:r>
          <a:endParaRPr lang="es-CL" dirty="0"/>
        </a:p>
      </dgm:t>
    </dgm:pt>
    <dgm:pt modelId="{61E06F4F-43D6-4D78-BEF7-7223E169E065}" type="parTrans" cxnId="{ED76E8DB-C6D2-4E34-895F-F45A15898D4E}">
      <dgm:prSet/>
      <dgm:spPr/>
      <dgm:t>
        <a:bodyPr/>
        <a:lstStyle/>
        <a:p>
          <a:endParaRPr lang="es-CL"/>
        </a:p>
      </dgm:t>
    </dgm:pt>
    <dgm:pt modelId="{35794D1D-A329-4B45-A203-7193E95C072D}" type="sibTrans" cxnId="{ED76E8DB-C6D2-4E34-895F-F45A15898D4E}">
      <dgm:prSet/>
      <dgm:spPr/>
      <dgm:t>
        <a:bodyPr/>
        <a:lstStyle/>
        <a:p>
          <a:endParaRPr lang="es-CL"/>
        </a:p>
      </dgm:t>
    </dgm:pt>
    <dgm:pt modelId="{DD5FEBA5-115A-4DCC-A41D-47F221546B28}" type="pres">
      <dgm:prSet presAssocID="{3F8F7093-0BCB-4D13-9AFD-27C9F2648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27F831F1-2CCA-4065-A20D-E078560F60EC}" type="pres">
      <dgm:prSet presAssocID="{36210F50-55BA-402D-92E7-30BF70B9C9CF}" presName="root" presStyleCnt="0"/>
      <dgm:spPr/>
    </dgm:pt>
    <dgm:pt modelId="{418A5F74-4CDC-4515-BCB3-88D1B3F56F03}" type="pres">
      <dgm:prSet presAssocID="{36210F50-55BA-402D-92E7-30BF70B9C9CF}" presName="rootComposite" presStyleCnt="0"/>
      <dgm:spPr/>
    </dgm:pt>
    <dgm:pt modelId="{1130E6EF-D9BC-450A-BDDF-601E607B33F6}" type="pres">
      <dgm:prSet presAssocID="{36210F50-55BA-402D-92E7-30BF70B9C9CF}" presName="rootText" presStyleLbl="node1" presStyleIdx="0" presStyleCnt="2"/>
      <dgm:spPr/>
      <dgm:t>
        <a:bodyPr/>
        <a:lstStyle/>
        <a:p>
          <a:endParaRPr lang="es-CL"/>
        </a:p>
      </dgm:t>
    </dgm:pt>
    <dgm:pt modelId="{6E887AE5-4F77-479C-86DC-3AE22F10611E}" type="pres">
      <dgm:prSet presAssocID="{36210F50-55BA-402D-92E7-30BF70B9C9CF}" presName="rootConnector" presStyleLbl="node1" presStyleIdx="0" presStyleCnt="2"/>
      <dgm:spPr/>
      <dgm:t>
        <a:bodyPr/>
        <a:lstStyle/>
        <a:p>
          <a:endParaRPr lang="es-CL"/>
        </a:p>
      </dgm:t>
    </dgm:pt>
    <dgm:pt modelId="{2ECE9C00-E669-4D6C-BC7D-7297C00DCD29}" type="pres">
      <dgm:prSet presAssocID="{36210F50-55BA-402D-92E7-30BF70B9C9CF}" presName="childShape" presStyleCnt="0"/>
      <dgm:spPr/>
    </dgm:pt>
    <dgm:pt modelId="{AE42E7A1-96A4-4BB7-85B9-46292262AC0A}" type="pres">
      <dgm:prSet presAssocID="{86192FBB-FB2A-4B47-8786-D1F4B9489D97}" presName="Name13" presStyleLbl="parChTrans1D2" presStyleIdx="0" presStyleCnt="4"/>
      <dgm:spPr/>
      <dgm:t>
        <a:bodyPr/>
        <a:lstStyle/>
        <a:p>
          <a:endParaRPr lang="es-CL"/>
        </a:p>
      </dgm:t>
    </dgm:pt>
    <dgm:pt modelId="{9D347FEE-3866-48E2-83DC-E1A52B4EF215}" type="pres">
      <dgm:prSet presAssocID="{A7212B03-07AF-4F30-89F8-2F693D029CE7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25C8D48-1507-48A2-874F-B5FFAE9ED17D}" type="pres">
      <dgm:prSet presAssocID="{4A07A104-A4A5-4FEE-B80C-3BD4125E6D99}" presName="Name13" presStyleLbl="parChTrans1D2" presStyleIdx="1" presStyleCnt="4"/>
      <dgm:spPr/>
      <dgm:t>
        <a:bodyPr/>
        <a:lstStyle/>
        <a:p>
          <a:endParaRPr lang="es-CL"/>
        </a:p>
      </dgm:t>
    </dgm:pt>
    <dgm:pt modelId="{F8B152ED-AEA9-4B2C-9644-AF4A864D3D0A}" type="pres">
      <dgm:prSet presAssocID="{CB79857D-95A1-40D1-8686-B91A3CA2BA1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30007E7-6F57-4237-ACDF-975D0A20FED3}" type="pres">
      <dgm:prSet presAssocID="{EAD2E777-4CA6-48B6-9B68-F4A6E2DC4DF6}" presName="root" presStyleCnt="0"/>
      <dgm:spPr/>
    </dgm:pt>
    <dgm:pt modelId="{E0109736-E856-4F79-B341-ED676CB9B3F6}" type="pres">
      <dgm:prSet presAssocID="{EAD2E777-4CA6-48B6-9B68-F4A6E2DC4DF6}" presName="rootComposite" presStyleCnt="0"/>
      <dgm:spPr/>
    </dgm:pt>
    <dgm:pt modelId="{E885D25A-A4F5-434E-8409-F7CE4EF872B4}" type="pres">
      <dgm:prSet presAssocID="{EAD2E777-4CA6-48B6-9B68-F4A6E2DC4DF6}" presName="rootText" presStyleLbl="node1" presStyleIdx="1" presStyleCnt="2"/>
      <dgm:spPr/>
      <dgm:t>
        <a:bodyPr/>
        <a:lstStyle/>
        <a:p>
          <a:endParaRPr lang="es-CL"/>
        </a:p>
      </dgm:t>
    </dgm:pt>
    <dgm:pt modelId="{30E00542-4D86-42DA-87CA-E26EB5FD7BC8}" type="pres">
      <dgm:prSet presAssocID="{EAD2E777-4CA6-48B6-9B68-F4A6E2DC4DF6}" presName="rootConnector" presStyleLbl="node1" presStyleIdx="1" presStyleCnt="2"/>
      <dgm:spPr/>
      <dgm:t>
        <a:bodyPr/>
        <a:lstStyle/>
        <a:p>
          <a:endParaRPr lang="es-CL"/>
        </a:p>
      </dgm:t>
    </dgm:pt>
    <dgm:pt modelId="{113237D0-606D-4E34-8FC1-A15F93B53366}" type="pres">
      <dgm:prSet presAssocID="{EAD2E777-4CA6-48B6-9B68-F4A6E2DC4DF6}" presName="childShape" presStyleCnt="0"/>
      <dgm:spPr/>
    </dgm:pt>
    <dgm:pt modelId="{A7370BC4-B2FC-4163-9885-8327820D4E10}" type="pres">
      <dgm:prSet presAssocID="{BF688E2D-D87D-4856-B0F7-A2A89587ABF1}" presName="Name13" presStyleLbl="parChTrans1D2" presStyleIdx="2" presStyleCnt="4"/>
      <dgm:spPr/>
      <dgm:t>
        <a:bodyPr/>
        <a:lstStyle/>
        <a:p>
          <a:endParaRPr lang="es-CL"/>
        </a:p>
      </dgm:t>
    </dgm:pt>
    <dgm:pt modelId="{F99CFF08-25DD-4374-927B-FF5B8703EEB3}" type="pres">
      <dgm:prSet presAssocID="{28E00172-2DA3-40A3-853E-ED4EAF45359A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BBD5B2-A51B-49B6-AD71-2C879C09F9EF}" type="pres">
      <dgm:prSet presAssocID="{61E06F4F-43D6-4D78-BEF7-7223E169E065}" presName="Name13" presStyleLbl="parChTrans1D2" presStyleIdx="3" presStyleCnt="4"/>
      <dgm:spPr/>
      <dgm:t>
        <a:bodyPr/>
        <a:lstStyle/>
        <a:p>
          <a:endParaRPr lang="es-CL"/>
        </a:p>
      </dgm:t>
    </dgm:pt>
    <dgm:pt modelId="{5FD55353-102C-428C-A008-128403214805}" type="pres">
      <dgm:prSet presAssocID="{FC5A9058-1E1A-47E6-B13D-0B3A86204EA0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C51B805-349A-4B1D-A6CA-3D5B22B1C232}" type="presOf" srcId="{FC5A9058-1E1A-47E6-B13D-0B3A86204EA0}" destId="{5FD55353-102C-428C-A008-128403214805}" srcOrd="0" destOrd="0" presId="urn:microsoft.com/office/officeart/2005/8/layout/hierarchy3"/>
    <dgm:cxn modelId="{8FF1F724-E343-4796-81E6-4CA332673E34}" type="presOf" srcId="{3F8F7093-0BCB-4D13-9AFD-27C9F2648530}" destId="{DD5FEBA5-115A-4DCC-A41D-47F221546B28}" srcOrd="0" destOrd="0" presId="urn:microsoft.com/office/officeart/2005/8/layout/hierarchy3"/>
    <dgm:cxn modelId="{ED76E8DB-C6D2-4E34-895F-F45A15898D4E}" srcId="{EAD2E777-4CA6-48B6-9B68-F4A6E2DC4DF6}" destId="{FC5A9058-1E1A-47E6-B13D-0B3A86204EA0}" srcOrd="1" destOrd="0" parTransId="{61E06F4F-43D6-4D78-BEF7-7223E169E065}" sibTransId="{35794D1D-A329-4B45-A203-7193E95C072D}"/>
    <dgm:cxn modelId="{3267F5E6-BD01-44BA-A01D-1138181A85F5}" srcId="{36210F50-55BA-402D-92E7-30BF70B9C9CF}" destId="{CB79857D-95A1-40D1-8686-B91A3CA2BA1D}" srcOrd="1" destOrd="0" parTransId="{4A07A104-A4A5-4FEE-B80C-3BD4125E6D99}" sibTransId="{EDB1C317-AE18-43FF-A4A7-6DBBD1DA4EB4}"/>
    <dgm:cxn modelId="{34366AD0-B5BB-464F-8E31-E231092152D6}" type="presOf" srcId="{CB79857D-95A1-40D1-8686-B91A3CA2BA1D}" destId="{F8B152ED-AEA9-4B2C-9644-AF4A864D3D0A}" srcOrd="0" destOrd="0" presId="urn:microsoft.com/office/officeart/2005/8/layout/hierarchy3"/>
    <dgm:cxn modelId="{8F12B114-47B7-4E71-A06D-6BC9CB5B2F9D}" type="presOf" srcId="{36210F50-55BA-402D-92E7-30BF70B9C9CF}" destId="{6E887AE5-4F77-479C-86DC-3AE22F10611E}" srcOrd="1" destOrd="0" presId="urn:microsoft.com/office/officeart/2005/8/layout/hierarchy3"/>
    <dgm:cxn modelId="{1FF46690-4F80-4BB2-8272-99D521BD6053}" type="presOf" srcId="{BF688E2D-D87D-4856-B0F7-A2A89587ABF1}" destId="{A7370BC4-B2FC-4163-9885-8327820D4E10}" srcOrd="0" destOrd="0" presId="urn:microsoft.com/office/officeart/2005/8/layout/hierarchy3"/>
    <dgm:cxn modelId="{0D0372AD-3869-4C96-B8B0-8E19E4C308A6}" srcId="{3F8F7093-0BCB-4D13-9AFD-27C9F2648530}" destId="{EAD2E777-4CA6-48B6-9B68-F4A6E2DC4DF6}" srcOrd="1" destOrd="0" parTransId="{4C7AEAA7-F2ED-4E1E-BF18-4FB6ED9CA935}" sibTransId="{57D70FAC-0072-4908-80E9-E7FB515D3914}"/>
    <dgm:cxn modelId="{870D581B-EDA4-4000-8244-B5B766D7933B}" type="presOf" srcId="{36210F50-55BA-402D-92E7-30BF70B9C9CF}" destId="{1130E6EF-D9BC-450A-BDDF-601E607B33F6}" srcOrd="0" destOrd="0" presId="urn:microsoft.com/office/officeart/2005/8/layout/hierarchy3"/>
    <dgm:cxn modelId="{B3419B5B-144A-4BAF-8953-E24244644A97}" type="presOf" srcId="{61E06F4F-43D6-4D78-BEF7-7223E169E065}" destId="{00BBD5B2-A51B-49B6-AD71-2C879C09F9EF}" srcOrd="0" destOrd="0" presId="urn:microsoft.com/office/officeart/2005/8/layout/hierarchy3"/>
    <dgm:cxn modelId="{660836EA-0B11-4FB8-8039-FA5C7FD9823D}" srcId="{EAD2E777-4CA6-48B6-9B68-F4A6E2DC4DF6}" destId="{28E00172-2DA3-40A3-853E-ED4EAF45359A}" srcOrd="0" destOrd="0" parTransId="{BF688E2D-D87D-4856-B0F7-A2A89587ABF1}" sibTransId="{24963F95-EB65-4E3E-894A-D858A8CBF709}"/>
    <dgm:cxn modelId="{0BC2116F-4C4C-438D-A3FB-DE942163D5A1}" srcId="{3F8F7093-0BCB-4D13-9AFD-27C9F2648530}" destId="{36210F50-55BA-402D-92E7-30BF70B9C9CF}" srcOrd="0" destOrd="0" parTransId="{51DDF870-8A2D-4694-A129-B5C3E17B0427}" sibTransId="{CFD22E78-D14B-41D0-921C-899AC09FF7E2}"/>
    <dgm:cxn modelId="{6EF809C7-270C-4C9E-AF56-F9599A6D78C5}" type="presOf" srcId="{EAD2E777-4CA6-48B6-9B68-F4A6E2DC4DF6}" destId="{E885D25A-A4F5-434E-8409-F7CE4EF872B4}" srcOrd="0" destOrd="0" presId="urn:microsoft.com/office/officeart/2005/8/layout/hierarchy3"/>
    <dgm:cxn modelId="{F21EDCE4-E2A5-49CB-A3AC-2229C4ECE13F}" type="presOf" srcId="{28E00172-2DA3-40A3-853E-ED4EAF45359A}" destId="{F99CFF08-25DD-4374-927B-FF5B8703EEB3}" srcOrd="0" destOrd="0" presId="urn:microsoft.com/office/officeart/2005/8/layout/hierarchy3"/>
    <dgm:cxn modelId="{B9FA9E3A-F1AD-45DE-8CD4-D8484F9FC7C0}" type="presOf" srcId="{EAD2E777-4CA6-48B6-9B68-F4A6E2DC4DF6}" destId="{30E00542-4D86-42DA-87CA-E26EB5FD7BC8}" srcOrd="1" destOrd="0" presId="urn:microsoft.com/office/officeart/2005/8/layout/hierarchy3"/>
    <dgm:cxn modelId="{C2D6C635-3216-444C-BA3E-E0AE3FF02AC7}" type="presOf" srcId="{4A07A104-A4A5-4FEE-B80C-3BD4125E6D99}" destId="{D25C8D48-1507-48A2-874F-B5FFAE9ED17D}" srcOrd="0" destOrd="0" presId="urn:microsoft.com/office/officeart/2005/8/layout/hierarchy3"/>
    <dgm:cxn modelId="{13361917-621F-4E28-AFCC-87A71BE306BF}" type="presOf" srcId="{A7212B03-07AF-4F30-89F8-2F693D029CE7}" destId="{9D347FEE-3866-48E2-83DC-E1A52B4EF215}" srcOrd="0" destOrd="0" presId="urn:microsoft.com/office/officeart/2005/8/layout/hierarchy3"/>
    <dgm:cxn modelId="{F5851BE5-39E6-4EBE-B955-410C5CF5415D}" srcId="{36210F50-55BA-402D-92E7-30BF70B9C9CF}" destId="{A7212B03-07AF-4F30-89F8-2F693D029CE7}" srcOrd="0" destOrd="0" parTransId="{86192FBB-FB2A-4B47-8786-D1F4B9489D97}" sibTransId="{350B9711-E887-41DE-B293-BB31668A4B25}"/>
    <dgm:cxn modelId="{55E58317-CE5C-4CB5-AB9B-2123562369A6}" type="presOf" srcId="{86192FBB-FB2A-4B47-8786-D1F4B9489D97}" destId="{AE42E7A1-96A4-4BB7-85B9-46292262AC0A}" srcOrd="0" destOrd="0" presId="urn:microsoft.com/office/officeart/2005/8/layout/hierarchy3"/>
    <dgm:cxn modelId="{409F2B76-9C0B-4551-8B33-76377DDCEA6F}" type="presParOf" srcId="{DD5FEBA5-115A-4DCC-A41D-47F221546B28}" destId="{27F831F1-2CCA-4065-A20D-E078560F60EC}" srcOrd="0" destOrd="0" presId="urn:microsoft.com/office/officeart/2005/8/layout/hierarchy3"/>
    <dgm:cxn modelId="{C8B9E6A7-7B21-4A2F-811E-CDD52A63E320}" type="presParOf" srcId="{27F831F1-2CCA-4065-A20D-E078560F60EC}" destId="{418A5F74-4CDC-4515-BCB3-88D1B3F56F03}" srcOrd="0" destOrd="0" presId="urn:microsoft.com/office/officeart/2005/8/layout/hierarchy3"/>
    <dgm:cxn modelId="{DD5FBE6B-4FAF-47D7-8658-C1E9BA9082BD}" type="presParOf" srcId="{418A5F74-4CDC-4515-BCB3-88D1B3F56F03}" destId="{1130E6EF-D9BC-450A-BDDF-601E607B33F6}" srcOrd="0" destOrd="0" presId="urn:microsoft.com/office/officeart/2005/8/layout/hierarchy3"/>
    <dgm:cxn modelId="{7BFF19D6-20A8-444A-B018-B67EC5D31E0E}" type="presParOf" srcId="{418A5F74-4CDC-4515-BCB3-88D1B3F56F03}" destId="{6E887AE5-4F77-479C-86DC-3AE22F10611E}" srcOrd="1" destOrd="0" presId="urn:microsoft.com/office/officeart/2005/8/layout/hierarchy3"/>
    <dgm:cxn modelId="{8275EA2D-46FA-44F5-835D-2E90F2BA9E31}" type="presParOf" srcId="{27F831F1-2CCA-4065-A20D-E078560F60EC}" destId="{2ECE9C00-E669-4D6C-BC7D-7297C00DCD29}" srcOrd="1" destOrd="0" presId="urn:microsoft.com/office/officeart/2005/8/layout/hierarchy3"/>
    <dgm:cxn modelId="{82299480-5115-4271-B006-E798F68013A3}" type="presParOf" srcId="{2ECE9C00-E669-4D6C-BC7D-7297C00DCD29}" destId="{AE42E7A1-96A4-4BB7-85B9-46292262AC0A}" srcOrd="0" destOrd="0" presId="urn:microsoft.com/office/officeart/2005/8/layout/hierarchy3"/>
    <dgm:cxn modelId="{2C8D6FD6-4825-4AC9-9B8D-77FC3FC55485}" type="presParOf" srcId="{2ECE9C00-E669-4D6C-BC7D-7297C00DCD29}" destId="{9D347FEE-3866-48E2-83DC-E1A52B4EF215}" srcOrd="1" destOrd="0" presId="urn:microsoft.com/office/officeart/2005/8/layout/hierarchy3"/>
    <dgm:cxn modelId="{276A87F8-7297-43D3-AA44-37DE63A15AF2}" type="presParOf" srcId="{2ECE9C00-E669-4D6C-BC7D-7297C00DCD29}" destId="{D25C8D48-1507-48A2-874F-B5FFAE9ED17D}" srcOrd="2" destOrd="0" presId="urn:microsoft.com/office/officeart/2005/8/layout/hierarchy3"/>
    <dgm:cxn modelId="{F6E52D15-047E-41EA-A002-35E12856D585}" type="presParOf" srcId="{2ECE9C00-E669-4D6C-BC7D-7297C00DCD29}" destId="{F8B152ED-AEA9-4B2C-9644-AF4A864D3D0A}" srcOrd="3" destOrd="0" presId="urn:microsoft.com/office/officeart/2005/8/layout/hierarchy3"/>
    <dgm:cxn modelId="{1C75E1D0-2B2C-4160-9B49-FD862C49E4D4}" type="presParOf" srcId="{DD5FEBA5-115A-4DCC-A41D-47F221546B28}" destId="{830007E7-6F57-4237-ACDF-975D0A20FED3}" srcOrd="1" destOrd="0" presId="urn:microsoft.com/office/officeart/2005/8/layout/hierarchy3"/>
    <dgm:cxn modelId="{4F78A7C0-AA5B-40F2-9B6C-92493876CF54}" type="presParOf" srcId="{830007E7-6F57-4237-ACDF-975D0A20FED3}" destId="{E0109736-E856-4F79-B341-ED676CB9B3F6}" srcOrd="0" destOrd="0" presId="urn:microsoft.com/office/officeart/2005/8/layout/hierarchy3"/>
    <dgm:cxn modelId="{917C0207-13F1-4B1B-84C8-28061BD93FC7}" type="presParOf" srcId="{E0109736-E856-4F79-B341-ED676CB9B3F6}" destId="{E885D25A-A4F5-434E-8409-F7CE4EF872B4}" srcOrd="0" destOrd="0" presId="urn:microsoft.com/office/officeart/2005/8/layout/hierarchy3"/>
    <dgm:cxn modelId="{B52D9814-1E27-44CA-BFB7-A13280DC253B}" type="presParOf" srcId="{E0109736-E856-4F79-B341-ED676CB9B3F6}" destId="{30E00542-4D86-42DA-87CA-E26EB5FD7BC8}" srcOrd="1" destOrd="0" presId="urn:microsoft.com/office/officeart/2005/8/layout/hierarchy3"/>
    <dgm:cxn modelId="{46C46382-8E83-433C-A428-70E77A299F4C}" type="presParOf" srcId="{830007E7-6F57-4237-ACDF-975D0A20FED3}" destId="{113237D0-606D-4E34-8FC1-A15F93B53366}" srcOrd="1" destOrd="0" presId="urn:microsoft.com/office/officeart/2005/8/layout/hierarchy3"/>
    <dgm:cxn modelId="{410BA496-8248-4835-86E0-6C184C121F98}" type="presParOf" srcId="{113237D0-606D-4E34-8FC1-A15F93B53366}" destId="{A7370BC4-B2FC-4163-9885-8327820D4E10}" srcOrd="0" destOrd="0" presId="urn:microsoft.com/office/officeart/2005/8/layout/hierarchy3"/>
    <dgm:cxn modelId="{B20619AD-7931-43EF-9F32-1C712A3FC308}" type="presParOf" srcId="{113237D0-606D-4E34-8FC1-A15F93B53366}" destId="{F99CFF08-25DD-4374-927B-FF5B8703EEB3}" srcOrd="1" destOrd="0" presId="urn:microsoft.com/office/officeart/2005/8/layout/hierarchy3"/>
    <dgm:cxn modelId="{4948FFFD-3BAB-4D10-90F2-962BD7525B29}" type="presParOf" srcId="{113237D0-606D-4E34-8FC1-A15F93B53366}" destId="{00BBD5B2-A51B-49B6-AD71-2C879C09F9EF}" srcOrd="2" destOrd="0" presId="urn:microsoft.com/office/officeart/2005/8/layout/hierarchy3"/>
    <dgm:cxn modelId="{47F2F637-3DAC-4D01-A10D-5EC225C577EF}" type="presParOf" srcId="{113237D0-606D-4E34-8FC1-A15F93B53366}" destId="{5FD55353-102C-428C-A008-12840321480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89C0A-5EAB-4930-B1F9-9BA3FED37D0A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A3E2EF-6066-4686-989B-4BEE9F762DD8}">
      <dsp:nvSpPr>
        <dsp:cNvPr id="0" name=""/>
        <dsp:cNvSpPr/>
      </dsp:nvSpPr>
      <dsp:spPr>
        <a:xfrm>
          <a:off x="610504" y="416587"/>
          <a:ext cx="8253713" cy="833607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 dirty="0" smtClean="0">
              <a:solidFill>
                <a:schemeClr val="tx1"/>
              </a:solidFill>
            </a:rPr>
            <a:t>Busquets L.</a:t>
          </a:r>
          <a:endParaRPr lang="es-CL" sz="2600" kern="1200" dirty="0">
            <a:solidFill>
              <a:schemeClr val="tx1"/>
            </a:solidFill>
          </a:endParaRPr>
        </a:p>
      </dsp:txBody>
      <dsp:txXfrm>
        <a:off x="610504" y="416587"/>
        <a:ext cx="8253713" cy="833607"/>
      </dsp:txXfrm>
    </dsp:sp>
    <dsp:sp modelId="{C3D686EB-7713-4CB5-8868-D7F2FAE22094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53207-8336-4B7E-9C0E-C48386722653}">
      <dsp:nvSpPr>
        <dsp:cNvPr id="0" name=""/>
        <dsp:cNvSpPr/>
      </dsp:nvSpPr>
      <dsp:spPr>
        <a:xfrm>
          <a:off x="1088431" y="1667215"/>
          <a:ext cx="7775786" cy="833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 dirty="0" smtClean="0">
              <a:solidFill>
                <a:schemeClr val="tx1"/>
              </a:solidFill>
            </a:rPr>
            <a:t>Circuitos en distintos planos y direcciones</a:t>
          </a:r>
          <a:endParaRPr lang="es-CL" sz="2600" kern="1200" dirty="0">
            <a:solidFill>
              <a:schemeClr val="tx1"/>
            </a:solidFill>
          </a:endParaRPr>
        </a:p>
      </dsp:txBody>
      <dsp:txXfrm>
        <a:off x="1088431" y="1667215"/>
        <a:ext cx="7775786" cy="833607"/>
      </dsp:txXfrm>
    </dsp:sp>
    <dsp:sp modelId="{5E06700F-9B62-4C52-B520-522802E8CBBD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BD0B25-605D-42A0-ACE8-66156E650284}">
      <dsp:nvSpPr>
        <dsp:cNvPr id="0" name=""/>
        <dsp:cNvSpPr/>
      </dsp:nvSpPr>
      <dsp:spPr>
        <a:xfrm>
          <a:off x="1088431" y="2917843"/>
          <a:ext cx="7775786" cy="833607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 dirty="0" smtClean="0">
              <a:solidFill>
                <a:schemeClr val="tx1"/>
              </a:solidFill>
            </a:rPr>
            <a:t>Columna cervical </a:t>
          </a:r>
          <a:r>
            <a:rPr lang="es-CL" sz="2600" kern="1200" dirty="0" smtClean="0">
              <a:solidFill>
                <a:schemeClr val="tx1"/>
              </a:solidFill>
              <a:sym typeface="Wingdings" panose="05000000000000000000" pitchFamily="2" charset="2"/>
            </a:rPr>
            <a:t> correcta relación tórax-cabeza.</a:t>
          </a:r>
          <a:endParaRPr lang="es-CL" sz="2600" kern="1200" dirty="0">
            <a:solidFill>
              <a:schemeClr val="tx1"/>
            </a:solidFill>
          </a:endParaRPr>
        </a:p>
      </dsp:txBody>
      <dsp:txXfrm>
        <a:off x="1088431" y="2917843"/>
        <a:ext cx="7775786" cy="833607"/>
      </dsp:txXfrm>
    </dsp:sp>
    <dsp:sp modelId="{989459F8-F5F7-4AC8-830D-D21FD7813D1A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D4A7F8-B657-42B2-B655-32E8E3274220}">
      <dsp:nvSpPr>
        <dsp:cNvPr id="0" name=""/>
        <dsp:cNvSpPr/>
      </dsp:nvSpPr>
      <dsp:spPr>
        <a:xfrm>
          <a:off x="610504" y="4168472"/>
          <a:ext cx="8253713" cy="8336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 dirty="0" smtClean="0">
              <a:solidFill>
                <a:schemeClr val="tx1"/>
              </a:solidFill>
            </a:rPr>
            <a:t>Cadenas musculares </a:t>
          </a:r>
          <a:r>
            <a:rPr lang="es-CL" sz="2600" kern="1200" dirty="0" smtClean="0">
              <a:solidFill>
                <a:schemeClr val="tx1"/>
              </a:solidFill>
              <a:sym typeface="Wingdings" panose="05000000000000000000" pitchFamily="2" charset="2"/>
            </a:rPr>
            <a:t> independencia zonas inferiores</a:t>
          </a:r>
          <a:endParaRPr lang="es-CL" sz="2600" kern="1200" dirty="0">
            <a:solidFill>
              <a:schemeClr val="tx1"/>
            </a:solidFill>
          </a:endParaRPr>
        </a:p>
      </dsp:txBody>
      <dsp:txXfrm>
        <a:off x="610504" y="4168472"/>
        <a:ext cx="8253713" cy="833607"/>
      </dsp:txXfrm>
    </dsp:sp>
    <dsp:sp modelId="{E6C1199D-8B07-42CA-AA54-ACDEDB19BEB1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0E6EF-D9BC-450A-BDDF-601E607B33F6}">
      <dsp:nvSpPr>
        <dsp:cNvPr id="0" name=""/>
        <dsp:cNvSpPr/>
      </dsp:nvSpPr>
      <dsp:spPr>
        <a:xfrm>
          <a:off x="699" y="452532"/>
          <a:ext cx="2547465" cy="1273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900" kern="1200" dirty="0" smtClean="0">
              <a:solidFill>
                <a:schemeClr val="tx1"/>
              </a:solidFill>
            </a:rPr>
            <a:t>T.S </a:t>
          </a:r>
          <a:r>
            <a:rPr lang="es-CL" sz="3900" kern="1200" dirty="0" err="1" smtClean="0">
              <a:solidFill>
                <a:schemeClr val="tx1"/>
              </a:solidFill>
            </a:rPr>
            <a:t>D°</a:t>
          </a:r>
          <a:r>
            <a:rPr lang="es-CL" sz="3900" kern="1200" dirty="0" smtClean="0">
              <a:solidFill>
                <a:schemeClr val="tx1"/>
              </a:solidFill>
            </a:rPr>
            <a:t> GA vs/ GB</a:t>
          </a:r>
          <a:endParaRPr lang="es-CL" sz="3900" kern="1200" dirty="0">
            <a:solidFill>
              <a:schemeClr val="tx1"/>
            </a:solidFill>
          </a:endParaRPr>
        </a:p>
      </dsp:txBody>
      <dsp:txXfrm>
        <a:off x="38005" y="489838"/>
        <a:ext cx="2472853" cy="1199120"/>
      </dsp:txXfrm>
    </dsp:sp>
    <dsp:sp modelId="{AE42E7A1-96A4-4BB7-85B9-46292262AC0A}">
      <dsp:nvSpPr>
        <dsp:cNvPr id="0" name=""/>
        <dsp:cNvSpPr/>
      </dsp:nvSpPr>
      <dsp:spPr>
        <a:xfrm>
          <a:off x="255446" y="1726265"/>
          <a:ext cx="254746" cy="955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5299"/>
              </a:lnTo>
              <a:lnTo>
                <a:pt x="254746" y="9552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47FEE-3866-48E2-83DC-E1A52B4EF215}">
      <dsp:nvSpPr>
        <dsp:cNvPr id="0" name=""/>
        <dsp:cNvSpPr/>
      </dsp:nvSpPr>
      <dsp:spPr>
        <a:xfrm>
          <a:off x="510193" y="2044698"/>
          <a:ext cx="2037972" cy="12737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H0</a:t>
          </a:r>
          <a:endParaRPr lang="es-CL" sz="6500" kern="1200" dirty="0"/>
        </a:p>
      </dsp:txBody>
      <dsp:txXfrm>
        <a:off x="547499" y="2082004"/>
        <a:ext cx="1963360" cy="1199120"/>
      </dsp:txXfrm>
    </dsp:sp>
    <dsp:sp modelId="{D25C8D48-1507-48A2-874F-B5FFAE9ED17D}">
      <dsp:nvSpPr>
        <dsp:cNvPr id="0" name=""/>
        <dsp:cNvSpPr/>
      </dsp:nvSpPr>
      <dsp:spPr>
        <a:xfrm>
          <a:off x="255446" y="1726265"/>
          <a:ext cx="254746" cy="25474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7465"/>
              </a:lnTo>
              <a:lnTo>
                <a:pt x="254746" y="25474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152ED-AEA9-4B2C-9644-AF4A864D3D0A}">
      <dsp:nvSpPr>
        <dsp:cNvPr id="0" name=""/>
        <dsp:cNvSpPr/>
      </dsp:nvSpPr>
      <dsp:spPr>
        <a:xfrm>
          <a:off x="510193" y="3636864"/>
          <a:ext cx="2037972" cy="12737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H1</a:t>
          </a:r>
          <a:endParaRPr lang="es-CL" sz="6500" kern="1200" dirty="0"/>
        </a:p>
      </dsp:txBody>
      <dsp:txXfrm>
        <a:off x="547499" y="3674170"/>
        <a:ext cx="1963360" cy="1199120"/>
      </dsp:txXfrm>
    </dsp:sp>
    <dsp:sp modelId="{E885D25A-A4F5-434E-8409-F7CE4EF872B4}">
      <dsp:nvSpPr>
        <dsp:cNvPr id="0" name=""/>
        <dsp:cNvSpPr/>
      </dsp:nvSpPr>
      <dsp:spPr>
        <a:xfrm>
          <a:off x="3185032" y="452532"/>
          <a:ext cx="2547465" cy="1273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900" kern="1200" dirty="0" smtClean="0">
              <a:solidFill>
                <a:schemeClr val="tx1"/>
              </a:solidFill>
            </a:rPr>
            <a:t>T.S  </a:t>
          </a:r>
          <a:r>
            <a:rPr lang="es-CL" sz="3900" kern="1200" dirty="0" err="1" smtClean="0">
              <a:solidFill>
                <a:schemeClr val="tx1"/>
              </a:solidFill>
            </a:rPr>
            <a:t>I°</a:t>
          </a:r>
          <a:r>
            <a:rPr lang="es-CL" sz="3900" kern="1200" dirty="0" smtClean="0">
              <a:solidFill>
                <a:schemeClr val="tx1"/>
              </a:solidFill>
            </a:rPr>
            <a:t> GA vs/ GB</a:t>
          </a:r>
          <a:endParaRPr lang="es-CL" sz="3900" kern="1200" dirty="0">
            <a:solidFill>
              <a:schemeClr val="tx1"/>
            </a:solidFill>
          </a:endParaRPr>
        </a:p>
      </dsp:txBody>
      <dsp:txXfrm>
        <a:off x="3222338" y="489838"/>
        <a:ext cx="2472853" cy="1199120"/>
      </dsp:txXfrm>
    </dsp:sp>
    <dsp:sp modelId="{A7370BC4-B2FC-4163-9885-8327820D4E10}">
      <dsp:nvSpPr>
        <dsp:cNvPr id="0" name=""/>
        <dsp:cNvSpPr/>
      </dsp:nvSpPr>
      <dsp:spPr>
        <a:xfrm>
          <a:off x="3439778" y="1726265"/>
          <a:ext cx="254746" cy="955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5299"/>
              </a:lnTo>
              <a:lnTo>
                <a:pt x="254746" y="9552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CFF08-25DD-4374-927B-FF5B8703EEB3}">
      <dsp:nvSpPr>
        <dsp:cNvPr id="0" name=""/>
        <dsp:cNvSpPr/>
      </dsp:nvSpPr>
      <dsp:spPr>
        <a:xfrm>
          <a:off x="3694525" y="2044698"/>
          <a:ext cx="2037972" cy="12737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H0</a:t>
          </a:r>
          <a:endParaRPr lang="es-CL" sz="6500" kern="1200" dirty="0"/>
        </a:p>
      </dsp:txBody>
      <dsp:txXfrm>
        <a:off x="3731831" y="2082004"/>
        <a:ext cx="1963360" cy="1199120"/>
      </dsp:txXfrm>
    </dsp:sp>
    <dsp:sp modelId="{00BBD5B2-A51B-49B6-AD71-2C879C09F9EF}">
      <dsp:nvSpPr>
        <dsp:cNvPr id="0" name=""/>
        <dsp:cNvSpPr/>
      </dsp:nvSpPr>
      <dsp:spPr>
        <a:xfrm>
          <a:off x="3439778" y="1726265"/>
          <a:ext cx="254746" cy="25474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7465"/>
              </a:lnTo>
              <a:lnTo>
                <a:pt x="254746" y="25474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D55353-102C-428C-A008-128403214805}">
      <dsp:nvSpPr>
        <dsp:cNvPr id="0" name=""/>
        <dsp:cNvSpPr/>
      </dsp:nvSpPr>
      <dsp:spPr>
        <a:xfrm>
          <a:off x="3694525" y="3636864"/>
          <a:ext cx="2037972" cy="12737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H1</a:t>
          </a:r>
          <a:endParaRPr lang="es-CL" sz="6500" kern="1200" dirty="0"/>
        </a:p>
      </dsp:txBody>
      <dsp:txXfrm>
        <a:off x="3731831" y="3674170"/>
        <a:ext cx="1963360" cy="1199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5BFAD-223B-45DD-9D0C-CC88BA178B59}">
      <dsp:nvSpPr>
        <dsp:cNvPr id="0" name=""/>
        <dsp:cNvSpPr/>
      </dsp:nvSpPr>
      <dsp:spPr>
        <a:xfrm>
          <a:off x="-618851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8A469-30BA-4EB6-9E01-226163512C89}">
      <dsp:nvSpPr>
        <dsp:cNvPr id="0" name=""/>
        <dsp:cNvSpPr/>
      </dsp:nvSpPr>
      <dsp:spPr>
        <a:xfrm>
          <a:off x="667486" y="774110"/>
          <a:ext cx="7541463" cy="1548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 smtClean="0">
              <a:solidFill>
                <a:schemeClr val="tx1"/>
              </a:solidFill>
            </a:rPr>
            <a:t>Determinar, antes del tratamiento, la anteposición de cabeza sobre cuello a través del ángulo cráneo-vertebral con el programa S.A.P.O. de fotogrametría, y el dolor generado por los puntos gatillo en musculatura trapecio superior y/o ECOM a través de la </a:t>
          </a:r>
          <a:r>
            <a:rPr lang="es-CL" sz="1800" kern="1200" dirty="0" err="1" smtClean="0">
              <a:solidFill>
                <a:schemeClr val="tx1"/>
              </a:solidFill>
            </a:rPr>
            <a:t>algometría</a:t>
          </a:r>
          <a:r>
            <a:rPr lang="es-CL" sz="1800" kern="1200" dirty="0" smtClean="0">
              <a:solidFill>
                <a:schemeClr val="tx1"/>
              </a:solidFill>
            </a:rPr>
            <a:t> digital, en el grupo A y B de estudio.</a:t>
          </a:r>
          <a:endParaRPr lang="es-CL" sz="1800" kern="1200" dirty="0">
            <a:solidFill>
              <a:schemeClr val="tx1"/>
            </a:solidFill>
          </a:endParaRPr>
        </a:p>
      </dsp:txBody>
      <dsp:txXfrm>
        <a:off x="667486" y="774110"/>
        <a:ext cx="7541463" cy="1548004"/>
      </dsp:txXfrm>
    </dsp:sp>
    <dsp:sp modelId="{9E5B1F63-253C-45DD-8B2C-5A2407B12749}">
      <dsp:nvSpPr>
        <dsp:cNvPr id="0" name=""/>
        <dsp:cNvSpPr/>
      </dsp:nvSpPr>
      <dsp:spPr>
        <a:xfrm>
          <a:off x="-80949" y="580610"/>
          <a:ext cx="1935005" cy="19350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30F3C3-DF3C-4789-AC50-7F8364C548F3}">
      <dsp:nvSpPr>
        <dsp:cNvPr id="0" name=""/>
        <dsp:cNvSpPr/>
      </dsp:nvSpPr>
      <dsp:spPr>
        <a:xfrm>
          <a:off x="684925" y="3096551"/>
          <a:ext cx="7506586" cy="1548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900" kern="1200" dirty="0" smtClean="0">
              <a:solidFill>
                <a:schemeClr val="tx1"/>
              </a:solidFill>
            </a:rPr>
            <a:t>Determinar, posterior al tratamiento, la anteposición de cabeza sobre cuello a través del ángulo cráneo-vertebral con el programa S.A.P.O. de fotogrametría y el dolor generado por los puntos gatillo en musculatura trapecio superior y/o ECOM a través de </a:t>
          </a:r>
          <a:r>
            <a:rPr lang="es-CL" sz="1900" kern="1200" dirty="0" err="1" smtClean="0">
              <a:solidFill>
                <a:schemeClr val="tx1"/>
              </a:solidFill>
            </a:rPr>
            <a:t>algometría</a:t>
          </a:r>
          <a:r>
            <a:rPr lang="es-CL" sz="1900" kern="1200" dirty="0" smtClean="0">
              <a:solidFill>
                <a:schemeClr val="tx1"/>
              </a:solidFill>
            </a:rPr>
            <a:t> digital, en el grupo A y B de estudio.</a:t>
          </a:r>
          <a:endParaRPr lang="es-CL" sz="1900" kern="1200" dirty="0">
            <a:solidFill>
              <a:schemeClr val="tx1"/>
            </a:solidFill>
          </a:endParaRPr>
        </a:p>
      </dsp:txBody>
      <dsp:txXfrm>
        <a:off x="684925" y="3096551"/>
        <a:ext cx="7506586" cy="1548004"/>
      </dsp:txXfrm>
    </dsp:sp>
    <dsp:sp modelId="{6B2F1299-AC28-4DFC-9B37-D7E3B82D95FF}">
      <dsp:nvSpPr>
        <dsp:cNvPr id="0" name=""/>
        <dsp:cNvSpPr/>
      </dsp:nvSpPr>
      <dsp:spPr>
        <a:xfrm>
          <a:off x="-80949" y="2903050"/>
          <a:ext cx="1935005" cy="19350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5BFAD-223B-45DD-9D0C-CC88BA178B59}">
      <dsp:nvSpPr>
        <dsp:cNvPr id="0" name=""/>
        <dsp:cNvSpPr/>
      </dsp:nvSpPr>
      <dsp:spPr>
        <a:xfrm>
          <a:off x="-618851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8A469-30BA-4EB6-9E01-226163512C89}">
      <dsp:nvSpPr>
        <dsp:cNvPr id="0" name=""/>
        <dsp:cNvSpPr/>
      </dsp:nvSpPr>
      <dsp:spPr>
        <a:xfrm>
          <a:off x="667486" y="774110"/>
          <a:ext cx="7541463" cy="1548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>
              <a:solidFill>
                <a:schemeClr val="tx1"/>
              </a:solidFill>
            </a:rPr>
            <a:t>Comparar la diferencia, pre y post tratamiento entre el grupo A y B, de anteposición de cabeza sobre cuello a través del ángulo cráneo-vertebral con el programa S.A.P.O. de fotogrametría.</a:t>
          </a:r>
          <a:endParaRPr lang="es-CL" sz="2000" kern="1200" dirty="0">
            <a:solidFill>
              <a:schemeClr val="tx1"/>
            </a:solidFill>
          </a:endParaRPr>
        </a:p>
      </dsp:txBody>
      <dsp:txXfrm>
        <a:off x="667486" y="774110"/>
        <a:ext cx="7541463" cy="1548004"/>
      </dsp:txXfrm>
    </dsp:sp>
    <dsp:sp modelId="{9E5B1F63-253C-45DD-8B2C-5A2407B12749}">
      <dsp:nvSpPr>
        <dsp:cNvPr id="0" name=""/>
        <dsp:cNvSpPr/>
      </dsp:nvSpPr>
      <dsp:spPr>
        <a:xfrm>
          <a:off x="-80949" y="580610"/>
          <a:ext cx="1935005" cy="19350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30F3C3-DF3C-4789-AC50-7F8364C548F3}">
      <dsp:nvSpPr>
        <dsp:cNvPr id="0" name=""/>
        <dsp:cNvSpPr/>
      </dsp:nvSpPr>
      <dsp:spPr>
        <a:xfrm>
          <a:off x="684925" y="3096551"/>
          <a:ext cx="7506586" cy="15480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8729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>
              <a:solidFill>
                <a:schemeClr val="tx1"/>
              </a:solidFill>
            </a:rPr>
            <a:t>Comparar la diferencia, pre y post tratamiento entre el grupo A y B, del dolor generado por los puntos gatillo en musculatura Trapecio Superior y/o ECOM a través de </a:t>
          </a:r>
          <a:r>
            <a:rPr lang="es-CL" sz="2000" kern="1200" dirty="0" err="1" smtClean="0">
              <a:solidFill>
                <a:schemeClr val="tx1"/>
              </a:solidFill>
            </a:rPr>
            <a:t>algometría</a:t>
          </a:r>
          <a:r>
            <a:rPr lang="es-CL" sz="2000" kern="1200" dirty="0" smtClean="0">
              <a:solidFill>
                <a:schemeClr val="tx1"/>
              </a:solidFill>
            </a:rPr>
            <a:t> digital.</a:t>
          </a:r>
          <a:endParaRPr lang="es-CL" sz="2000" kern="1200" dirty="0">
            <a:solidFill>
              <a:schemeClr val="tx1"/>
            </a:solidFill>
          </a:endParaRPr>
        </a:p>
      </dsp:txBody>
      <dsp:txXfrm>
        <a:off x="684925" y="3096551"/>
        <a:ext cx="7506586" cy="1548004"/>
      </dsp:txXfrm>
    </dsp:sp>
    <dsp:sp modelId="{6B2F1299-AC28-4DFC-9B37-D7E3B82D95FF}">
      <dsp:nvSpPr>
        <dsp:cNvPr id="0" name=""/>
        <dsp:cNvSpPr/>
      </dsp:nvSpPr>
      <dsp:spPr>
        <a:xfrm>
          <a:off x="-80949" y="2903050"/>
          <a:ext cx="1935005" cy="19350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EBB27C-1C43-4A14-B648-3BE7769C986E}">
      <dsp:nvSpPr>
        <dsp:cNvPr id="0" name=""/>
        <dsp:cNvSpPr/>
      </dsp:nvSpPr>
      <dsp:spPr>
        <a:xfrm>
          <a:off x="616886" y="853"/>
          <a:ext cx="2985905" cy="14929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b="1" kern="1200" dirty="0" smtClean="0">
              <a:solidFill>
                <a:schemeClr val="tx1"/>
              </a:solidFill>
            </a:rPr>
            <a:t>Dependientes</a:t>
          </a:r>
          <a:endParaRPr lang="es-ES" sz="3400" b="1" kern="1200" dirty="0">
            <a:solidFill>
              <a:schemeClr val="tx1"/>
            </a:solidFill>
          </a:endParaRPr>
        </a:p>
      </dsp:txBody>
      <dsp:txXfrm>
        <a:off x="660613" y="44580"/>
        <a:ext cx="2898451" cy="1405498"/>
      </dsp:txXfrm>
    </dsp:sp>
    <dsp:sp modelId="{93EE399A-30EB-4627-8694-51AC51818AC2}">
      <dsp:nvSpPr>
        <dsp:cNvPr id="0" name=""/>
        <dsp:cNvSpPr/>
      </dsp:nvSpPr>
      <dsp:spPr>
        <a:xfrm>
          <a:off x="915477" y="1493806"/>
          <a:ext cx="298590" cy="1119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714"/>
              </a:lnTo>
              <a:lnTo>
                <a:pt x="298590" y="1119714"/>
              </a:lnTo>
            </a:path>
          </a:pathLst>
        </a:custGeom>
        <a:noFill/>
        <a:ln w="635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1B6D2-5CF9-4FDE-9443-F94FB1D07482}">
      <dsp:nvSpPr>
        <dsp:cNvPr id="0" name=""/>
        <dsp:cNvSpPr/>
      </dsp:nvSpPr>
      <dsp:spPr>
        <a:xfrm>
          <a:off x="1214067" y="1867044"/>
          <a:ext cx="2703916" cy="1492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-Ángulo cráneo-vertebral</a:t>
          </a:r>
        </a:p>
      </dsp:txBody>
      <dsp:txXfrm>
        <a:off x="1257794" y="1910771"/>
        <a:ext cx="2616462" cy="1405498"/>
      </dsp:txXfrm>
    </dsp:sp>
    <dsp:sp modelId="{1285F5F9-DEDF-4331-848E-5BB3B6F4A7A1}">
      <dsp:nvSpPr>
        <dsp:cNvPr id="0" name=""/>
        <dsp:cNvSpPr/>
      </dsp:nvSpPr>
      <dsp:spPr>
        <a:xfrm>
          <a:off x="915477" y="1493806"/>
          <a:ext cx="298590" cy="2985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5905"/>
              </a:lnTo>
              <a:lnTo>
                <a:pt x="298590" y="2985905"/>
              </a:lnTo>
            </a:path>
          </a:pathLst>
        </a:custGeom>
        <a:noFill/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412E44-D7D6-4201-92E0-595859A15469}">
      <dsp:nvSpPr>
        <dsp:cNvPr id="0" name=""/>
        <dsp:cNvSpPr/>
      </dsp:nvSpPr>
      <dsp:spPr>
        <a:xfrm>
          <a:off x="1214067" y="3733235"/>
          <a:ext cx="2388724" cy="1492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-Umbral de dolor</a:t>
          </a:r>
        </a:p>
      </dsp:txBody>
      <dsp:txXfrm>
        <a:off x="1257794" y="3776962"/>
        <a:ext cx="2301270" cy="1405498"/>
      </dsp:txXfrm>
    </dsp:sp>
    <dsp:sp modelId="{AF6366D0-7059-4CBE-B131-68756E5C0E56}">
      <dsp:nvSpPr>
        <dsp:cNvPr id="0" name=""/>
        <dsp:cNvSpPr/>
      </dsp:nvSpPr>
      <dsp:spPr>
        <a:xfrm>
          <a:off x="4349268" y="853"/>
          <a:ext cx="2985905" cy="14929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321280"/>
                <a:satOff val="-12909"/>
                <a:lumOff val="27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80000"/>
                <a:hueOff val="321280"/>
                <a:satOff val="-12909"/>
                <a:lumOff val="27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80000"/>
                <a:hueOff val="321280"/>
                <a:satOff val="-12909"/>
                <a:lumOff val="27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400" kern="1200" dirty="0" smtClean="0"/>
            <a:t>Independientes</a:t>
          </a:r>
          <a:endParaRPr lang="es-ES" sz="3400" kern="1200" dirty="0"/>
        </a:p>
      </dsp:txBody>
      <dsp:txXfrm>
        <a:off x="4392995" y="44580"/>
        <a:ext cx="2898451" cy="1405498"/>
      </dsp:txXfrm>
    </dsp:sp>
    <dsp:sp modelId="{0F39A053-679F-466A-8B0C-DEBE52215975}">
      <dsp:nvSpPr>
        <dsp:cNvPr id="0" name=""/>
        <dsp:cNvSpPr/>
      </dsp:nvSpPr>
      <dsp:spPr>
        <a:xfrm>
          <a:off x="4647858" y="1493806"/>
          <a:ext cx="298590" cy="1119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9714"/>
              </a:lnTo>
              <a:lnTo>
                <a:pt x="298590" y="1119714"/>
              </a:lnTo>
            </a:path>
          </a:pathLst>
        </a:custGeom>
        <a:noFill/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C7CDD-85B8-4156-993D-AD8E9FEC64B5}">
      <dsp:nvSpPr>
        <dsp:cNvPr id="0" name=""/>
        <dsp:cNvSpPr/>
      </dsp:nvSpPr>
      <dsp:spPr>
        <a:xfrm>
          <a:off x="4946449" y="1867044"/>
          <a:ext cx="2388724" cy="1492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92D05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Tratamiento muscular de fortalecimiento y elongaciones.</a:t>
          </a:r>
          <a:endParaRPr lang="es-ES" sz="2400" kern="1200" dirty="0"/>
        </a:p>
      </dsp:txBody>
      <dsp:txXfrm>
        <a:off x="4990176" y="1910771"/>
        <a:ext cx="2301270" cy="14054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67F0F7-6EE6-4F06-BD98-5DD9FA88ACB6}">
      <dsp:nvSpPr>
        <dsp:cNvPr id="0" name=""/>
        <dsp:cNvSpPr/>
      </dsp:nvSpPr>
      <dsp:spPr>
        <a:xfrm>
          <a:off x="0" y="1459719"/>
          <a:ext cx="8229579" cy="11011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9AB133B-A4B4-4808-9271-8C5953A62285}">
      <dsp:nvSpPr>
        <dsp:cNvPr id="0" name=""/>
        <dsp:cNvSpPr/>
      </dsp:nvSpPr>
      <dsp:spPr>
        <a:xfrm>
          <a:off x="417830" y="515079"/>
          <a:ext cx="7791401" cy="1889280"/>
        </a:xfrm>
        <a:prstGeom prst="round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02" tIns="0" rIns="221102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1" kern="1200" dirty="0" smtClean="0">
              <a:solidFill>
                <a:schemeClr val="tx1"/>
              </a:solidFill>
            </a:rPr>
            <a:t>H1: El tratamiento de la musculatura cervical, en conjunto con el tratamiento de los puntos gatillo en los músculos trapecio superior y ECOM aumenta significativamente el ángulo cráneo-vertebral y el umbral de dolor de los puntos gatillo de trapecio superior y/o ECOM entre la evaluación antes y después del tratamiento.</a:t>
          </a:r>
          <a:endParaRPr lang="es-CL" sz="1800" b="1" kern="1200" dirty="0"/>
        </a:p>
      </dsp:txBody>
      <dsp:txXfrm>
        <a:off x="510057" y="607306"/>
        <a:ext cx="7606947" cy="1704826"/>
      </dsp:txXfrm>
    </dsp:sp>
    <dsp:sp modelId="{ED4D47F2-E991-4556-823E-C07B010DE439}">
      <dsp:nvSpPr>
        <dsp:cNvPr id="0" name=""/>
        <dsp:cNvSpPr/>
      </dsp:nvSpPr>
      <dsp:spPr>
        <a:xfrm>
          <a:off x="0" y="3851115"/>
          <a:ext cx="8229579" cy="11011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240B43-EA92-4E87-A3DB-1989A6E71B78}">
      <dsp:nvSpPr>
        <dsp:cNvPr id="0" name=""/>
        <dsp:cNvSpPr/>
      </dsp:nvSpPr>
      <dsp:spPr>
        <a:xfrm>
          <a:off x="417830" y="2906475"/>
          <a:ext cx="7925474" cy="1889280"/>
        </a:xfrm>
        <a:prstGeom prst="round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102" tIns="0" rIns="22110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b="1" kern="1200" dirty="0" smtClean="0">
              <a:solidFill>
                <a:schemeClr val="tx1"/>
              </a:solidFill>
            </a:rPr>
            <a:t>H2: El tratamiento de la musculatura cervical, aumenta significativamente el ángulo cráneo-vertebral y el umbral de dolor de los puntos gatillo de trapecio superior y/o ECOM, entre la evaluación antes y después del tratamiento.</a:t>
          </a:r>
          <a:endParaRPr lang="es-CL" sz="1800" b="1" kern="1200" dirty="0">
            <a:solidFill>
              <a:schemeClr val="tx1"/>
            </a:solidFill>
          </a:endParaRPr>
        </a:p>
      </dsp:txBody>
      <dsp:txXfrm>
        <a:off x="510057" y="2998702"/>
        <a:ext cx="7741020" cy="17048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547453-8408-4917-998C-F9A5384D9767}">
      <dsp:nvSpPr>
        <dsp:cNvPr id="0" name=""/>
        <dsp:cNvSpPr/>
      </dsp:nvSpPr>
      <dsp:spPr>
        <a:xfrm>
          <a:off x="0" y="1290833"/>
          <a:ext cx="81280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E42E88-7821-4D1C-A06F-DCB2E003BA11}">
      <dsp:nvSpPr>
        <dsp:cNvPr id="0" name=""/>
        <dsp:cNvSpPr/>
      </dsp:nvSpPr>
      <dsp:spPr>
        <a:xfrm>
          <a:off x="393700" y="788990"/>
          <a:ext cx="568960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400" kern="1200" dirty="0" smtClean="0">
              <a:solidFill>
                <a:schemeClr val="tx1"/>
              </a:solidFill>
            </a:rPr>
            <a:t>Tipo de estudio: Longitudinal</a:t>
          </a:r>
          <a:endParaRPr lang="es-CL" sz="3400" kern="1200" dirty="0">
            <a:solidFill>
              <a:schemeClr val="tx1"/>
            </a:solidFill>
          </a:endParaRPr>
        </a:p>
      </dsp:txBody>
      <dsp:txXfrm>
        <a:off x="442696" y="837986"/>
        <a:ext cx="5591608" cy="905688"/>
      </dsp:txXfrm>
    </dsp:sp>
    <dsp:sp modelId="{2DA847F3-BD95-428E-9B5D-9276EA5C3478}">
      <dsp:nvSpPr>
        <dsp:cNvPr id="0" name=""/>
        <dsp:cNvSpPr/>
      </dsp:nvSpPr>
      <dsp:spPr>
        <a:xfrm>
          <a:off x="0" y="3302973"/>
          <a:ext cx="81280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DF8D13-8546-4D03-85A5-23A782414884}">
      <dsp:nvSpPr>
        <dsp:cNvPr id="0" name=""/>
        <dsp:cNvSpPr/>
      </dsp:nvSpPr>
      <dsp:spPr>
        <a:xfrm>
          <a:off x="406400" y="2801133"/>
          <a:ext cx="568960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400" kern="1200" dirty="0" smtClean="0">
              <a:solidFill>
                <a:schemeClr val="tx1"/>
              </a:solidFill>
            </a:rPr>
            <a:t>Diseño: Cuasi experimental </a:t>
          </a:r>
          <a:endParaRPr lang="es-CL" sz="3400" kern="1200" dirty="0">
            <a:solidFill>
              <a:schemeClr val="tx1"/>
            </a:solidFill>
          </a:endParaRPr>
        </a:p>
      </dsp:txBody>
      <dsp:txXfrm>
        <a:off x="455396" y="2850129"/>
        <a:ext cx="5591608" cy="9056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F465A-3463-423D-85BB-48C3A547E5FD}">
      <dsp:nvSpPr>
        <dsp:cNvPr id="0" name=""/>
        <dsp:cNvSpPr/>
      </dsp:nvSpPr>
      <dsp:spPr>
        <a:xfrm>
          <a:off x="1541678" y="1366162"/>
          <a:ext cx="2892876" cy="35986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7800" rIns="177800" bIns="1778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500" kern="1200" dirty="0" smtClean="0"/>
            <a:t>49 sujetos entre 18-25 años, estudiantes universitarios de la Región de Valparaíso, durante año 2014.</a:t>
          </a:r>
          <a:endParaRPr lang="es-CL" sz="2500" kern="1200" dirty="0"/>
        </a:p>
      </dsp:txBody>
      <dsp:txXfrm>
        <a:off x="2004538" y="1366162"/>
        <a:ext cx="2430016" cy="3598640"/>
      </dsp:txXfrm>
    </dsp:sp>
    <dsp:sp modelId="{5E294462-1A5F-4CC0-9FF2-264304E1D679}">
      <dsp:nvSpPr>
        <dsp:cNvPr id="0" name=""/>
        <dsp:cNvSpPr/>
      </dsp:nvSpPr>
      <dsp:spPr>
        <a:xfrm>
          <a:off x="11293" y="596899"/>
          <a:ext cx="1923157" cy="1923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700" kern="1200" dirty="0" smtClean="0">
              <a:solidFill>
                <a:schemeClr val="tx1"/>
              </a:solidFill>
            </a:rPr>
            <a:t>Población</a:t>
          </a:r>
          <a:endParaRPr lang="es-CL" sz="2700" kern="1200" dirty="0">
            <a:solidFill>
              <a:schemeClr val="tx1"/>
            </a:solidFill>
          </a:endParaRPr>
        </a:p>
      </dsp:txBody>
      <dsp:txXfrm>
        <a:off x="292933" y="878539"/>
        <a:ext cx="1359877" cy="1359877"/>
      </dsp:txXfrm>
    </dsp:sp>
    <dsp:sp modelId="{EF65C1AE-22A8-42F6-9AD2-97EF2FF857C2}">
      <dsp:nvSpPr>
        <dsp:cNvPr id="0" name=""/>
        <dsp:cNvSpPr/>
      </dsp:nvSpPr>
      <dsp:spPr>
        <a:xfrm>
          <a:off x="6357711" y="1366162"/>
          <a:ext cx="2884735" cy="370537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N final: 27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Grupo A (13) Fortalecimiento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Grupo B (14) Fortalecimiento + PG</a:t>
          </a:r>
          <a:endParaRPr lang="es-CL" sz="2400" kern="1200" dirty="0"/>
        </a:p>
      </dsp:txBody>
      <dsp:txXfrm>
        <a:off x="6819269" y="1366162"/>
        <a:ext cx="2423177" cy="3705371"/>
      </dsp:txXfrm>
    </dsp:sp>
    <dsp:sp modelId="{9271D46B-C57D-41C7-AB62-6DB07EFC2F59}">
      <dsp:nvSpPr>
        <dsp:cNvPr id="0" name=""/>
        <dsp:cNvSpPr/>
      </dsp:nvSpPr>
      <dsp:spPr>
        <a:xfrm>
          <a:off x="4819186" y="596899"/>
          <a:ext cx="1923157" cy="1923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700" kern="1200" dirty="0" smtClean="0">
              <a:solidFill>
                <a:schemeClr val="tx1"/>
              </a:solidFill>
            </a:rPr>
            <a:t>Muestra</a:t>
          </a:r>
          <a:endParaRPr lang="es-CL" sz="2700" kern="1200" dirty="0">
            <a:solidFill>
              <a:schemeClr val="tx1"/>
            </a:solidFill>
          </a:endParaRPr>
        </a:p>
      </dsp:txBody>
      <dsp:txXfrm>
        <a:off x="5100826" y="878539"/>
        <a:ext cx="1359877" cy="13598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A115C-FA7E-4B8D-A420-C1D54916E4C5}">
      <dsp:nvSpPr>
        <dsp:cNvPr id="0" name=""/>
        <dsp:cNvSpPr/>
      </dsp:nvSpPr>
      <dsp:spPr>
        <a:xfrm>
          <a:off x="3359922" y="787"/>
          <a:ext cx="6753927" cy="20262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i="0" kern="1200" dirty="0" smtClean="0"/>
            <a:t>Angulo cráneo-vertebral derecho e izquierdo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i="0" kern="1200" dirty="0" smtClean="0"/>
            <a:t>Umbral de dolor de los puntos gatillo en ECOM y Trapecio Superior</a:t>
          </a:r>
          <a:endParaRPr lang="es-CL" sz="1800" kern="1200" dirty="0"/>
        </a:p>
      </dsp:txBody>
      <dsp:txXfrm>
        <a:off x="3359922" y="254064"/>
        <a:ext cx="5994097" cy="1519659"/>
      </dsp:txXfrm>
    </dsp:sp>
    <dsp:sp modelId="{4CA64C31-0472-4204-B0B2-2962ED7E5286}">
      <dsp:nvSpPr>
        <dsp:cNvPr id="0" name=""/>
        <dsp:cNvSpPr/>
      </dsp:nvSpPr>
      <dsp:spPr>
        <a:xfrm>
          <a:off x="732" y="89596"/>
          <a:ext cx="3358457" cy="1848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400" kern="1200" dirty="0" smtClean="0">
              <a:solidFill>
                <a:schemeClr val="tx1"/>
              </a:solidFill>
            </a:rPr>
            <a:t>Planilla de Microsoft Office  Excel 2010</a:t>
          </a:r>
          <a:endParaRPr lang="es-CL" sz="3400" kern="1200" dirty="0">
            <a:solidFill>
              <a:schemeClr val="tx1"/>
            </a:solidFill>
          </a:endParaRPr>
        </a:p>
      </dsp:txBody>
      <dsp:txXfrm>
        <a:off x="90973" y="179837"/>
        <a:ext cx="3177975" cy="1668113"/>
      </dsp:txXfrm>
    </dsp:sp>
    <dsp:sp modelId="{ED896972-4259-45A0-9975-78CA7DE3B53D}">
      <dsp:nvSpPr>
        <dsp:cNvPr id="0" name=""/>
        <dsp:cNvSpPr/>
      </dsp:nvSpPr>
      <dsp:spPr>
        <a:xfrm>
          <a:off x="3159280" y="2324518"/>
          <a:ext cx="6954569" cy="23834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i="0" kern="1200" dirty="0" smtClean="0"/>
            <a:t>Estadística descriptiva: La media, coeficiente de variación, desviación estándar, varianza y mediana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kern="1200" dirty="0" smtClean="0"/>
            <a:t>Pruebas estadísticas:</a:t>
          </a:r>
          <a:endParaRPr lang="es-CL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kern="1200" dirty="0" smtClean="0"/>
            <a:t>Prueba de normalidad: KS</a:t>
          </a:r>
          <a:endParaRPr lang="es-CL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kern="1200" dirty="0" smtClean="0"/>
            <a:t>Prueba paramétrica: Prueba T </a:t>
          </a:r>
          <a:r>
            <a:rPr lang="es-CL" sz="1800" kern="1200" dirty="0" err="1" smtClean="0"/>
            <a:t>student</a:t>
          </a:r>
          <a:r>
            <a:rPr lang="es-CL" sz="1800" kern="1200" dirty="0" smtClean="0"/>
            <a:t> para dos muestras</a:t>
          </a:r>
          <a:endParaRPr lang="es-CL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800" kern="1200" dirty="0" smtClean="0"/>
            <a:t>Prueba no paramétrica: Mann-Whitney</a:t>
          </a:r>
          <a:endParaRPr lang="es-CL" sz="1800" kern="1200" dirty="0"/>
        </a:p>
      </dsp:txBody>
      <dsp:txXfrm>
        <a:off x="3159280" y="2622452"/>
        <a:ext cx="6060767" cy="1787604"/>
      </dsp:txXfrm>
    </dsp:sp>
    <dsp:sp modelId="{832783C8-A77A-4E97-B300-2F374CA954BE}">
      <dsp:nvSpPr>
        <dsp:cNvPr id="0" name=""/>
        <dsp:cNvSpPr/>
      </dsp:nvSpPr>
      <dsp:spPr>
        <a:xfrm>
          <a:off x="1852" y="2494742"/>
          <a:ext cx="3155576" cy="20430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400" kern="1200" dirty="0" err="1" smtClean="0">
              <a:solidFill>
                <a:schemeClr val="tx1"/>
              </a:solidFill>
            </a:rPr>
            <a:t>MiniTab</a:t>
          </a:r>
          <a:r>
            <a:rPr lang="es-CL" sz="3400" kern="1200" dirty="0" smtClean="0">
              <a:solidFill>
                <a:schemeClr val="tx1"/>
              </a:solidFill>
            </a:rPr>
            <a:t> 17</a:t>
          </a:r>
          <a:endParaRPr lang="es-CL" sz="3400" kern="1200" dirty="0">
            <a:solidFill>
              <a:schemeClr val="tx1"/>
            </a:solidFill>
          </a:endParaRPr>
        </a:p>
      </dsp:txBody>
      <dsp:txXfrm>
        <a:off x="101584" y="2594474"/>
        <a:ext cx="2956112" cy="184355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0E6EF-D9BC-450A-BDDF-601E607B33F6}">
      <dsp:nvSpPr>
        <dsp:cNvPr id="0" name=""/>
        <dsp:cNvSpPr/>
      </dsp:nvSpPr>
      <dsp:spPr>
        <a:xfrm>
          <a:off x="668" y="1102533"/>
          <a:ext cx="2432081" cy="12160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err="1" smtClean="0">
              <a:solidFill>
                <a:schemeClr val="tx1"/>
              </a:solidFill>
            </a:rPr>
            <a:t>Ecom</a:t>
          </a:r>
          <a:r>
            <a:rPr lang="es-CL" sz="3700" kern="1200" dirty="0" smtClean="0">
              <a:solidFill>
                <a:schemeClr val="tx1"/>
              </a:solidFill>
            </a:rPr>
            <a:t> </a:t>
          </a:r>
          <a:r>
            <a:rPr lang="es-CL" sz="3700" kern="1200" dirty="0" err="1" smtClean="0">
              <a:solidFill>
                <a:schemeClr val="tx1"/>
              </a:solidFill>
            </a:rPr>
            <a:t>D°</a:t>
          </a:r>
          <a:r>
            <a:rPr lang="es-CL" sz="3700" kern="1200" dirty="0" smtClean="0">
              <a:solidFill>
                <a:schemeClr val="tx1"/>
              </a:solidFill>
            </a:rPr>
            <a:t> GA vs/ GB</a:t>
          </a:r>
          <a:endParaRPr lang="es-CL" sz="3700" kern="1200" dirty="0">
            <a:solidFill>
              <a:schemeClr val="tx1"/>
            </a:solidFill>
          </a:endParaRPr>
        </a:p>
      </dsp:txBody>
      <dsp:txXfrm>
        <a:off x="36285" y="1138150"/>
        <a:ext cx="2360847" cy="1144806"/>
      </dsp:txXfrm>
    </dsp:sp>
    <dsp:sp modelId="{AE42E7A1-96A4-4BB7-85B9-46292262AC0A}">
      <dsp:nvSpPr>
        <dsp:cNvPr id="0" name=""/>
        <dsp:cNvSpPr/>
      </dsp:nvSpPr>
      <dsp:spPr>
        <a:xfrm>
          <a:off x="243876" y="2318574"/>
          <a:ext cx="243208" cy="912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2030"/>
              </a:lnTo>
              <a:lnTo>
                <a:pt x="243208" y="9120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47FEE-3866-48E2-83DC-E1A52B4EF215}">
      <dsp:nvSpPr>
        <dsp:cNvPr id="0" name=""/>
        <dsp:cNvSpPr/>
      </dsp:nvSpPr>
      <dsp:spPr>
        <a:xfrm>
          <a:off x="487084" y="2622584"/>
          <a:ext cx="1945665" cy="1216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H0</a:t>
          </a:r>
          <a:endParaRPr lang="es-CL" sz="6500" kern="1200" dirty="0"/>
        </a:p>
      </dsp:txBody>
      <dsp:txXfrm>
        <a:off x="522701" y="2658201"/>
        <a:ext cx="1874431" cy="1144806"/>
      </dsp:txXfrm>
    </dsp:sp>
    <dsp:sp modelId="{D25C8D48-1507-48A2-874F-B5FFAE9ED17D}">
      <dsp:nvSpPr>
        <dsp:cNvPr id="0" name=""/>
        <dsp:cNvSpPr/>
      </dsp:nvSpPr>
      <dsp:spPr>
        <a:xfrm>
          <a:off x="243876" y="2318574"/>
          <a:ext cx="243208" cy="2432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2081"/>
              </a:lnTo>
              <a:lnTo>
                <a:pt x="243208" y="24320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152ED-AEA9-4B2C-9644-AF4A864D3D0A}">
      <dsp:nvSpPr>
        <dsp:cNvPr id="0" name=""/>
        <dsp:cNvSpPr/>
      </dsp:nvSpPr>
      <dsp:spPr>
        <a:xfrm>
          <a:off x="487084" y="4142635"/>
          <a:ext cx="1945665" cy="1216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H1</a:t>
          </a:r>
          <a:endParaRPr lang="es-CL" sz="6500" kern="1200" dirty="0"/>
        </a:p>
      </dsp:txBody>
      <dsp:txXfrm>
        <a:off x="522701" y="4178252"/>
        <a:ext cx="1874431" cy="1144806"/>
      </dsp:txXfrm>
    </dsp:sp>
    <dsp:sp modelId="{E885D25A-A4F5-434E-8409-F7CE4EF872B4}">
      <dsp:nvSpPr>
        <dsp:cNvPr id="0" name=""/>
        <dsp:cNvSpPr/>
      </dsp:nvSpPr>
      <dsp:spPr>
        <a:xfrm>
          <a:off x="3040770" y="1102533"/>
          <a:ext cx="2432081" cy="12160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err="1" smtClean="0">
              <a:solidFill>
                <a:schemeClr val="tx1"/>
              </a:solidFill>
            </a:rPr>
            <a:t>Ecom</a:t>
          </a:r>
          <a:r>
            <a:rPr lang="es-CL" sz="3700" kern="1200" dirty="0" smtClean="0">
              <a:solidFill>
                <a:schemeClr val="tx1"/>
              </a:solidFill>
            </a:rPr>
            <a:t> </a:t>
          </a:r>
          <a:r>
            <a:rPr lang="es-CL" sz="3700" kern="1200" dirty="0" err="1" smtClean="0">
              <a:solidFill>
                <a:schemeClr val="tx1"/>
              </a:solidFill>
            </a:rPr>
            <a:t>I°</a:t>
          </a:r>
          <a:r>
            <a:rPr lang="es-CL" sz="3700" kern="1200" dirty="0" smtClean="0">
              <a:solidFill>
                <a:schemeClr val="tx1"/>
              </a:solidFill>
            </a:rPr>
            <a:t> GA vs/ GB</a:t>
          </a:r>
          <a:endParaRPr lang="es-CL" sz="3700" kern="1200" dirty="0">
            <a:solidFill>
              <a:schemeClr val="tx1"/>
            </a:solidFill>
          </a:endParaRPr>
        </a:p>
      </dsp:txBody>
      <dsp:txXfrm>
        <a:off x="3076387" y="1138150"/>
        <a:ext cx="2360847" cy="1144806"/>
      </dsp:txXfrm>
    </dsp:sp>
    <dsp:sp modelId="{A7370BC4-B2FC-4163-9885-8327820D4E10}">
      <dsp:nvSpPr>
        <dsp:cNvPr id="0" name=""/>
        <dsp:cNvSpPr/>
      </dsp:nvSpPr>
      <dsp:spPr>
        <a:xfrm>
          <a:off x="3283978" y="2318574"/>
          <a:ext cx="243208" cy="912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2030"/>
              </a:lnTo>
              <a:lnTo>
                <a:pt x="243208" y="91203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CFF08-25DD-4374-927B-FF5B8703EEB3}">
      <dsp:nvSpPr>
        <dsp:cNvPr id="0" name=""/>
        <dsp:cNvSpPr/>
      </dsp:nvSpPr>
      <dsp:spPr>
        <a:xfrm>
          <a:off x="3527186" y="2622584"/>
          <a:ext cx="1945665" cy="1216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H0</a:t>
          </a:r>
          <a:endParaRPr lang="es-CL" sz="6500" kern="1200" dirty="0"/>
        </a:p>
      </dsp:txBody>
      <dsp:txXfrm>
        <a:off x="3562803" y="2658201"/>
        <a:ext cx="1874431" cy="1144806"/>
      </dsp:txXfrm>
    </dsp:sp>
    <dsp:sp modelId="{00BBD5B2-A51B-49B6-AD71-2C879C09F9EF}">
      <dsp:nvSpPr>
        <dsp:cNvPr id="0" name=""/>
        <dsp:cNvSpPr/>
      </dsp:nvSpPr>
      <dsp:spPr>
        <a:xfrm>
          <a:off x="3283978" y="2318574"/>
          <a:ext cx="243208" cy="2432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2081"/>
              </a:lnTo>
              <a:lnTo>
                <a:pt x="243208" y="24320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D55353-102C-428C-A008-128403214805}">
      <dsp:nvSpPr>
        <dsp:cNvPr id="0" name=""/>
        <dsp:cNvSpPr/>
      </dsp:nvSpPr>
      <dsp:spPr>
        <a:xfrm>
          <a:off x="3527186" y="4142635"/>
          <a:ext cx="1945665" cy="12160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6500" kern="1200" dirty="0" smtClean="0"/>
            <a:t>H1</a:t>
          </a:r>
          <a:endParaRPr lang="es-CL" sz="6500" kern="1200" dirty="0"/>
        </a:p>
      </dsp:txBody>
      <dsp:txXfrm>
        <a:off x="3562803" y="4178252"/>
        <a:ext cx="1874431" cy="1144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93E41-4019-45AC-9F8E-11900ECF6AC2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95C19-A6E9-4187-9E31-35878D213E9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9984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869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190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767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6111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5016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265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167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608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7974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827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085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470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60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1D10F-2F6B-49CB-B436-29CB0C7CDCA8}" type="datetimeFigureOut">
              <a:rPr lang="es-CL" smtClean="0"/>
              <a:t>23-08-2015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A8CE9-7930-4434-89E2-84522F04755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877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34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14" y="303861"/>
            <a:ext cx="1563173" cy="136777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70726" y="166566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600" b="1" i="0" u="none" strike="noStrike" baseline="0" dirty="0" smtClean="0">
                <a:latin typeface="Times New Roman" panose="02020603050405020304" pitchFamily="18" charset="0"/>
              </a:rPr>
              <a:t>Facultad de Ciencias de la Rehabilitación</a:t>
            </a:r>
          </a:p>
          <a:p>
            <a:pPr algn="ctr"/>
            <a:r>
              <a:rPr lang="es-CL" sz="1600" b="1" i="0" u="none" strike="noStrike" baseline="0" dirty="0" smtClean="0">
                <a:latin typeface="Times New Roman" panose="02020603050405020304" pitchFamily="18" charset="0"/>
              </a:rPr>
              <a:t>Escuela de kinesiología</a:t>
            </a:r>
            <a:endParaRPr lang="es-CL" sz="1600" b="1" dirty="0"/>
          </a:p>
        </p:txBody>
      </p:sp>
      <p:sp>
        <p:nvSpPr>
          <p:cNvPr id="6" name="Rectángulo 5"/>
          <p:cNvSpPr/>
          <p:nvPr/>
        </p:nvSpPr>
        <p:spPr>
          <a:xfrm>
            <a:off x="1895340" y="2324876"/>
            <a:ext cx="82467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“Comparación de la efectividad de un tratamiento de fortalecimiento de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musculatura cervical con y sin la aplicación conjunta de un tratamiento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de puntos gatillo en los músculos trapecio superior y/o</a:t>
            </a:r>
          </a:p>
          <a:p>
            <a:pPr algn="ctr"/>
            <a:r>
              <a:rPr lang="es-CL" sz="1900" b="1" i="0" u="none" strike="noStrike" baseline="0" dirty="0" err="1" smtClean="0">
                <a:latin typeface="Times New Roman" panose="02020603050405020304" pitchFamily="18" charset="0"/>
              </a:rPr>
              <a:t>estenocleidooccipitomastoideo</a:t>
            </a:r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, en sujetos entre 18 a 25 años,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estudiantes de educación superior de la región de Valparaíso, que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presenten anteposición de cabeza sobre cuello.”</a:t>
            </a:r>
            <a:endParaRPr lang="es-CL" sz="1900" b="1" dirty="0"/>
          </a:p>
        </p:txBody>
      </p:sp>
      <p:sp>
        <p:nvSpPr>
          <p:cNvPr id="7" name="Rectángulo 6"/>
          <p:cNvSpPr/>
          <p:nvPr/>
        </p:nvSpPr>
        <p:spPr>
          <a:xfrm>
            <a:off x="2944700" y="4261687"/>
            <a:ext cx="6096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500" b="1" i="0" u="none" strike="noStrike" baseline="0" dirty="0" smtClean="0">
                <a:latin typeface="Times New Roman" panose="02020603050405020304" pitchFamily="18" charset="0"/>
              </a:rPr>
              <a:t>Tesis para optar al grado de Licenciado en Kinesiología.</a:t>
            </a:r>
          </a:p>
          <a:p>
            <a:pPr algn="ctr"/>
            <a:r>
              <a:rPr lang="es-CL" sz="1500" b="1" i="0" u="none" strike="noStrike" baseline="0" dirty="0" smtClean="0">
                <a:latin typeface="Times New Roman" panose="02020603050405020304" pitchFamily="18" charset="0"/>
              </a:rPr>
              <a:t>Integrantes: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Felipe </a:t>
            </a:r>
            <a:r>
              <a:rPr lang="es-CL" sz="1500" i="0" u="none" strike="noStrike" baseline="0" dirty="0" err="1" smtClean="0">
                <a:latin typeface="Times New Roman" panose="02020603050405020304" pitchFamily="18" charset="0"/>
              </a:rPr>
              <a:t>Alvarez</a:t>
            </a:r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 Pinto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Laia </a:t>
            </a:r>
            <a:r>
              <a:rPr lang="es-CL" sz="1500" i="0" u="none" strike="noStrike" baseline="0" dirty="0" err="1" smtClean="0">
                <a:latin typeface="Times New Roman" panose="02020603050405020304" pitchFamily="18" charset="0"/>
              </a:rPr>
              <a:t>Cojó</a:t>
            </a:r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 Bravo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Franco Salinas Bravo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Ximena Tobar González</a:t>
            </a:r>
          </a:p>
          <a:p>
            <a:pPr algn="ctr"/>
            <a:endParaRPr lang="pt-BR" sz="1500" i="0" u="none" strike="noStrike" baseline="0" dirty="0" smtClean="0">
              <a:latin typeface="Times New Roman" panose="02020603050405020304" pitchFamily="18" charset="0"/>
            </a:endParaRPr>
          </a:p>
          <a:p>
            <a:pPr algn="ctr"/>
            <a:r>
              <a:rPr lang="pt-BR" sz="1500" b="1" i="0" u="none" strike="noStrike" baseline="0" dirty="0" err="1" smtClean="0">
                <a:latin typeface="Times New Roman" panose="02020603050405020304" pitchFamily="18" charset="0"/>
              </a:rPr>
              <a:t>Profesor</a:t>
            </a:r>
            <a:r>
              <a:rPr lang="pt-BR" sz="1500" b="1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b="1" i="0" u="none" strike="noStrike" baseline="0" dirty="0" err="1" smtClean="0">
                <a:latin typeface="Times New Roman" panose="02020603050405020304" pitchFamily="18" charset="0"/>
              </a:rPr>
              <a:t>Guía</a:t>
            </a:r>
            <a:r>
              <a:rPr lang="pt-BR" sz="1500" b="1" i="0" u="none" strike="noStrike" baseline="0" dirty="0" smtClean="0">
                <a:latin typeface="Times New Roman" panose="02020603050405020304" pitchFamily="18" charset="0"/>
              </a:rPr>
              <a:t>: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Klga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.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Oriana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Rozas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Maureira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.</a:t>
            </a:r>
          </a:p>
          <a:p>
            <a:pPr algn="ctr"/>
            <a:endParaRPr lang="es-CL" sz="1500" i="0" u="none" strike="noStrike" baseline="0" dirty="0" smtClean="0">
              <a:latin typeface="Times New Roman" panose="02020603050405020304" pitchFamily="18" charset="0"/>
            </a:endParaRPr>
          </a:p>
          <a:p>
            <a:pPr algn="ctr"/>
            <a:r>
              <a:rPr lang="es-CL" sz="1500" b="1" i="0" u="none" strike="noStrike" baseline="0" dirty="0" smtClean="0">
                <a:latin typeface="Times New Roman" panose="02020603050405020304" pitchFamily="18" charset="0"/>
              </a:rPr>
              <a:t>Agosto 2015, Viña Del Mar.</a:t>
            </a:r>
            <a:endParaRPr lang="es-CL" sz="1500" b="1" dirty="0"/>
          </a:p>
        </p:txBody>
      </p:sp>
    </p:spTree>
    <p:extLst>
      <p:ext uri="{BB962C8B-B14F-4D97-AF65-F5344CB8AC3E}">
        <p14:creationId xmlns:p14="http://schemas.microsoft.com/office/powerpoint/2010/main" val="55055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079368" y="317319"/>
            <a:ext cx="78967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Objetivo General</a:t>
            </a:r>
          </a:p>
          <a:p>
            <a:endParaRPr lang="es-CL" sz="4800" u="sng" dirty="0"/>
          </a:p>
        </p:txBody>
      </p:sp>
      <p:sp>
        <p:nvSpPr>
          <p:cNvPr id="3" name="1 Rectángulo redondeado"/>
          <p:cNvSpPr/>
          <p:nvPr/>
        </p:nvSpPr>
        <p:spPr>
          <a:xfrm>
            <a:off x="1784152" y="2067322"/>
            <a:ext cx="8858448" cy="2860278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L" sz="2000" dirty="0"/>
              <a:t>Comparar la efectividad del tratamiento de fortalecimiento de la </a:t>
            </a:r>
            <a:r>
              <a:rPr lang="es-CL" sz="2000" dirty="0" smtClean="0"/>
              <a:t>musculatura cervical </a:t>
            </a:r>
            <a:r>
              <a:rPr lang="es-CL" sz="2000" dirty="0"/>
              <a:t>con y sin la aplicación conjunta de un tratamiento de puntos gatillo sobre </a:t>
            </a:r>
            <a:r>
              <a:rPr lang="es-CL" sz="2000" dirty="0" smtClean="0"/>
              <a:t>los puntos </a:t>
            </a:r>
            <a:r>
              <a:rPr lang="es-CL" sz="2000" dirty="0"/>
              <a:t>gatillo activos, en los músculos trapecio superior y/o ECOM, en estudiantes </a:t>
            </a:r>
            <a:r>
              <a:rPr lang="es-CL" sz="2000" dirty="0" smtClean="0"/>
              <a:t>de educación </a:t>
            </a:r>
            <a:r>
              <a:rPr lang="es-CL" sz="2000" dirty="0"/>
              <a:t>superior, entre 18 y 25 años, de la región de Valparaíso, que </a:t>
            </a:r>
            <a:r>
              <a:rPr lang="es-CL" sz="2000" dirty="0" smtClean="0"/>
              <a:t>presenten anteposición </a:t>
            </a:r>
            <a:r>
              <a:rPr lang="es-CL" sz="2000" dirty="0"/>
              <a:t>de cabeza sobre cuello, a través de un aumento del ángulo </a:t>
            </a:r>
            <a:r>
              <a:rPr lang="es-CL" sz="2000" dirty="0" smtClean="0"/>
              <a:t>cráneo-</a:t>
            </a:r>
            <a:r>
              <a:rPr lang="es-CL" sz="2000" dirty="0" err="1" smtClean="0"/>
              <a:t>vertebral,y</a:t>
            </a:r>
            <a:r>
              <a:rPr lang="es-CL" sz="2000" dirty="0" smtClean="0"/>
              <a:t> </a:t>
            </a:r>
            <a:r>
              <a:rPr lang="es-CL" sz="2000" dirty="0"/>
              <a:t>el aumento del umbral del dolor utilizando </a:t>
            </a:r>
            <a:r>
              <a:rPr lang="es-CL" sz="2000" dirty="0" err="1"/>
              <a:t>algometría</a:t>
            </a:r>
            <a:r>
              <a:rPr lang="es-CL" sz="2000" dirty="0"/>
              <a:t> digital.</a:t>
            </a:r>
          </a:p>
        </p:txBody>
      </p:sp>
    </p:spTree>
    <p:extLst>
      <p:ext uri="{BB962C8B-B14F-4D97-AF65-F5344CB8AC3E}">
        <p14:creationId xmlns:p14="http://schemas.microsoft.com/office/powerpoint/2010/main" val="339394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228468" y="152219"/>
            <a:ext cx="78967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Objetivo Específicos</a:t>
            </a:r>
          </a:p>
          <a:p>
            <a:endParaRPr lang="es-CL" sz="4800" u="sng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148256281"/>
              </p:ext>
            </p:extLst>
          </p:nvPr>
        </p:nvGraphicFramePr>
        <p:xfrm>
          <a:off x="2032000" y="10879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73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21945584"/>
              </p:ext>
            </p:extLst>
          </p:nvPr>
        </p:nvGraphicFramePr>
        <p:xfrm>
          <a:off x="2032000" y="8593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98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44068" y="1638119"/>
            <a:ext cx="103351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000" u="sng" dirty="0" smtClean="0">
                <a:solidFill>
                  <a:schemeClr val="tx1"/>
                </a:solidFill>
              </a:rPr>
              <a:t>Variables de la Investigación</a:t>
            </a:r>
          </a:p>
          <a:p>
            <a:pPr algn="ctr"/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26509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5 Diagrama"/>
          <p:cNvGraphicFramePr/>
          <p:nvPr>
            <p:extLst>
              <p:ext uri="{D42A27DB-BD31-4B8C-83A1-F6EECF244321}">
                <p14:modId xmlns:p14="http://schemas.microsoft.com/office/powerpoint/2010/main" val="3592218480"/>
              </p:ext>
            </p:extLst>
          </p:nvPr>
        </p:nvGraphicFramePr>
        <p:xfrm>
          <a:off x="2169840" y="741958"/>
          <a:ext cx="7952060" cy="5227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upo 2"/>
          <p:cNvGrpSpPr/>
          <p:nvPr/>
        </p:nvGrpSpPr>
        <p:grpSpPr>
          <a:xfrm>
            <a:off x="6520747" y="739424"/>
            <a:ext cx="2985905" cy="1492952"/>
            <a:chOff x="616886" y="853"/>
            <a:chExt cx="2985905" cy="149295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ectángulo redondeado 3"/>
            <p:cNvSpPr/>
            <p:nvPr/>
          </p:nvSpPr>
          <p:spPr>
            <a:xfrm>
              <a:off x="616886" y="853"/>
              <a:ext cx="2985905" cy="1492952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ectángulo 4"/>
            <p:cNvSpPr/>
            <p:nvPr/>
          </p:nvSpPr>
          <p:spPr>
            <a:xfrm>
              <a:off x="660613" y="44580"/>
              <a:ext cx="2898451" cy="1405498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43180" rIns="64770" bIns="4318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300" b="1" kern="1200" dirty="0" smtClean="0">
                  <a:solidFill>
                    <a:schemeClr val="tx1"/>
                  </a:solidFill>
                </a:rPr>
                <a:t>Independientes</a:t>
              </a:r>
              <a:endParaRPr lang="es-ES" sz="33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01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01568" y="2323919"/>
            <a:ext cx="78967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8000" u="sng" dirty="0" smtClean="0">
                <a:solidFill>
                  <a:schemeClr val="tx1"/>
                </a:solidFill>
              </a:rPr>
              <a:t>Hipótesis</a:t>
            </a:r>
          </a:p>
          <a:p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357244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8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60500" y="1511300"/>
            <a:ext cx="9055100" cy="340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01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42023140"/>
              </p:ext>
            </p:extLst>
          </p:nvPr>
        </p:nvGraphicFramePr>
        <p:xfrm>
          <a:off x="1524000" y="539750"/>
          <a:ext cx="8356600" cy="5467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264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31368" y="2374719"/>
            <a:ext cx="103351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000" u="sng" dirty="0" smtClean="0">
                <a:solidFill>
                  <a:schemeClr val="tx1"/>
                </a:solidFill>
              </a:rPr>
              <a:t>Metodología</a:t>
            </a:r>
          </a:p>
          <a:p>
            <a:pPr algn="ctr"/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251495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45620611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466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408903" y="1471948"/>
            <a:ext cx="2395472" cy="708338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Correcta Postura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5" name="Flecha derecha 4"/>
          <p:cNvSpPr/>
          <p:nvPr/>
        </p:nvSpPr>
        <p:spPr>
          <a:xfrm>
            <a:off x="2958920" y="1710207"/>
            <a:ext cx="463639" cy="231819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Rectángulo redondeado 5"/>
          <p:cNvSpPr/>
          <p:nvPr/>
        </p:nvSpPr>
        <p:spPr>
          <a:xfrm>
            <a:off x="3538470" y="1471948"/>
            <a:ext cx="3090930" cy="70833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Alineación segmentos corporales</a:t>
            </a:r>
            <a:endParaRPr lang="es-CL" b="1" dirty="0">
              <a:solidFill>
                <a:schemeClr val="tx1"/>
              </a:solidFill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 flipV="1">
            <a:off x="6610081" y="1401112"/>
            <a:ext cx="1255691" cy="4250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V="1">
            <a:off x="6638519" y="1826116"/>
            <a:ext cx="1265353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6629400" y="1847848"/>
            <a:ext cx="1236372" cy="40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7865772" y="1265886"/>
            <a:ext cx="262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Buen equilibrio mecánico</a:t>
            </a:r>
            <a:endParaRPr lang="es-CL" b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875434" y="1645808"/>
            <a:ext cx="262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Indoloro</a:t>
            </a:r>
            <a:endParaRPr lang="es-CL" b="1" dirty="0"/>
          </a:p>
        </p:txBody>
      </p:sp>
      <p:sp>
        <p:nvSpPr>
          <p:cNvPr id="19" name="CuadroTexto 18"/>
          <p:cNvSpPr txBox="1"/>
          <p:nvPr/>
        </p:nvSpPr>
        <p:spPr>
          <a:xfrm>
            <a:off x="7885096" y="2025730"/>
            <a:ext cx="2627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No fatigante</a:t>
            </a:r>
            <a:endParaRPr lang="es-CL" b="1" dirty="0"/>
          </a:p>
        </p:txBody>
      </p:sp>
      <p:sp>
        <p:nvSpPr>
          <p:cNvPr id="21" name="Rectángulo redondeado 20"/>
          <p:cNvSpPr/>
          <p:nvPr/>
        </p:nvSpPr>
        <p:spPr>
          <a:xfrm>
            <a:off x="539429" y="3403779"/>
            <a:ext cx="2264945" cy="89937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Descripción de Kendall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22" name="Flecha derecha 21"/>
          <p:cNvSpPr/>
          <p:nvPr/>
        </p:nvSpPr>
        <p:spPr>
          <a:xfrm>
            <a:off x="2958920" y="3833075"/>
            <a:ext cx="463639" cy="231819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462" y="2558938"/>
            <a:ext cx="2165637" cy="348843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5" name="Rectángulo redondeado 24"/>
          <p:cNvSpPr/>
          <p:nvPr/>
        </p:nvSpPr>
        <p:spPr>
          <a:xfrm>
            <a:off x="5939900" y="3403779"/>
            <a:ext cx="2119104" cy="89937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¿Alineación Incorrecta?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26" name="Flecha derecha 25"/>
          <p:cNvSpPr/>
          <p:nvPr/>
        </p:nvSpPr>
        <p:spPr>
          <a:xfrm>
            <a:off x="8148248" y="3717165"/>
            <a:ext cx="463639" cy="231819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Rectángulo redondeado 26"/>
          <p:cNvSpPr/>
          <p:nvPr/>
        </p:nvSpPr>
        <p:spPr>
          <a:xfrm>
            <a:off x="8701131" y="3383387"/>
            <a:ext cx="2119104" cy="89937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 smtClean="0">
                <a:solidFill>
                  <a:schemeClr val="tx1"/>
                </a:solidFill>
              </a:rPr>
              <a:t>&gt; </a:t>
            </a:r>
            <a:r>
              <a:rPr lang="es-CL" sz="2000" b="1" dirty="0" smtClean="0">
                <a:solidFill>
                  <a:schemeClr val="tx1"/>
                </a:solidFill>
              </a:rPr>
              <a:t>Tensión músculos tónicos</a:t>
            </a:r>
            <a:endParaRPr lang="es-CL" sz="2000" b="1" dirty="0">
              <a:solidFill>
                <a:schemeClr val="tx1"/>
              </a:solidFill>
            </a:endParaRPr>
          </a:p>
        </p:txBody>
      </p:sp>
      <p:sp>
        <p:nvSpPr>
          <p:cNvPr id="28" name="Flecha derecha 27"/>
          <p:cNvSpPr/>
          <p:nvPr/>
        </p:nvSpPr>
        <p:spPr>
          <a:xfrm rot="5400000">
            <a:off x="9469596" y="4513509"/>
            <a:ext cx="463639" cy="231819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Rectángulo redondeado 28"/>
          <p:cNvSpPr/>
          <p:nvPr/>
        </p:nvSpPr>
        <p:spPr>
          <a:xfrm>
            <a:off x="9024390" y="5155306"/>
            <a:ext cx="1354049" cy="892063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200" b="1" dirty="0" smtClean="0">
                <a:solidFill>
                  <a:schemeClr val="tx1"/>
                </a:solidFill>
              </a:rPr>
              <a:t>PG</a:t>
            </a:r>
            <a:endParaRPr lang="es-CL" sz="2000" b="1" dirty="0">
              <a:solidFill>
                <a:schemeClr val="tx1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688303" y="6211669"/>
            <a:ext cx="10970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1200" b="0" i="0" u="none" strike="noStrike" baseline="0" dirty="0" smtClean="0">
                <a:latin typeface="Times New Roman" panose="02020603050405020304" pitchFamily="18" charset="0"/>
              </a:rPr>
              <a:t>-Peterson </a:t>
            </a:r>
            <a:r>
              <a:rPr lang="es-CL" sz="1200" b="0" i="0" u="none" strike="noStrike" baseline="0" dirty="0" err="1" smtClean="0">
                <a:latin typeface="Times New Roman" panose="02020603050405020304" pitchFamily="18" charset="0"/>
              </a:rPr>
              <a:t>kendall</a:t>
            </a:r>
            <a:r>
              <a:rPr lang="es-CL" sz="1200" b="0" i="0" u="none" strike="noStrike" baseline="0" dirty="0" smtClean="0">
                <a:latin typeface="Times New Roman" panose="02020603050405020304" pitchFamily="18" charset="0"/>
              </a:rPr>
              <a:t> F, </a:t>
            </a:r>
            <a:r>
              <a:rPr lang="es-CL" sz="1200" b="0" i="0" u="none" strike="noStrike" baseline="0" dirty="0" err="1" smtClean="0">
                <a:latin typeface="Times New Roman" panose="02020603050405020304" pitchFamily="18" charset="0"/>
              </a:rPr>
              <a:t>kendall</a:t>
            </a:r>
            <a:r>
              <a:rPr lang="es-CL" sz="1200" b="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es-CL" sz="1200" b="0" i="0" u="none" strike="noStrike" baseline="0" dirty="0" err="1" smtClean="0">
                <a:latin typeface="Times New Roman" panose="02020603050405020304" pitchFamily="18" charset="0"/>
              </a:rPr>
              <a:t>McCreary</a:t>
            </a:r>
            <a:r>
              <a:rPr lang="es-CL" sz="1200" b="0" i="0" u="none" strike="noStrike" baseline="0" dirty="0" smtClean="0">
                <a:latin typeface="Times New Roman" panose="02020603050405020304" pitchFamily="18" charset="0"/>
              </a:rPr>
              <a:t> E y cols. Músculos, pruebas, funciones y dolor</a:t>
            </a:r>
            <a:r>
              <a:rPr lang="es-CL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postural. 4th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ed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: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Marban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; 1995.</a:t>
            </a:r>
          </a:p>
          <a:p>
            <a:pPr algn="just"/>
            <a:r>
              <a:rPr lang="es-CL" sz="1200" dirty="0" smtClean="0"/>
              <a:t>-Estévez </a:t>
            </a:r>
            <a:r>
              <a:rPr lang="es-CL" sz="1200" dirty="0"/>
              <a:t>Rivera E. Dolor </a:t>
            </a:r>
            <a:r>
              <a:rPr lang="es-CL" sz="1200" dirty="0" err="1"/>
              <a:t>Miofascial</a:t>
            </a:r>
            <a:r>
              <a:rPr lang="es-CL" sz="1200" dirty="0"/>
              <a:t>. Bucaramanga: MEDUNAB; 2001</a:t>
            </a:r>
            <a:r>
              <a:rPr lang="es-CL" sz="1200" dirty="0" smtClean="0"/>
              <a:t>.</a:t>
            </a:r>
          </a:p>
          <a:p>
            <a:r>
              <a:rPr lang="en-US" sz="1200" dirty="0" smtClean="0"/>
              <a:t>-Simons </a:t>
            </a:r>
            <a:r>
              <a:rPr lang="en-US" sz="1200" dirty="0"/>
              <a:t>D., </a:t>
            </a:r>
            <a:r>
              <a:rPr lang="en-US" sz="1200" dirty="0" err="1"/>
              <a:t>Travell</a:t>
            </a:r>
            <a:r>
              <a:rPr lang="en-US" sz="1200" dirty="0"/>
              <a:t> J., Simons L. </a:t>
            </a:r>
            <a:r>
              <a:rPr lang="en-US" sz="1200" dirty="0" err="1"/>
              <a:t>Myofascial</a:t>
            </a:r>
            <a:r>
              <a:rPr lang="en-US" sz="1200" dirty="0"/>
              <a:t> pain and dysfunction: the trigger </a:t>
            </a:r>
            <a:r>
              <a:rPr lang="en-US" sz="1200" dirty="0" smtClean="0"/>
              <a:t>point  </a:t>
            </a:r>
            <a:r>
              <a:rPr lang="es-CL" sz="1200" dirty="0" smtClean="0"/>
              <a:t>manual</a:t>
            </a:r>
            <a:r>
              <a:rPr lang="es-CL" sz="1200" dirty="0"/>
              <a:t>. 2nd </a:t>
            </a:r>
            <a:r>
              <a:rPr lang="es-CL" sz="1200" dirty="0" err="1"/>
              <a:t>ed</a:t>
            </a:r>
            <a:r>
              <a:rPr lang="es-CL" sz="1200" dirty="0"/>
              <a:t>: Panamericana; 1999.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3831430" y="104998"/>
            <a:ext cx="5347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Introducción</a:t>
            </a:r>
          </a:p>
          <a:p>
            <a:endParaRPr lang="es-CL" sz="4800" u="sng" dirty="0"/>
          </a:p>
        </p:txBody>
      </p:sp>
    </p:spTree>
    <p:extLst>
      <p:ext uri="{BB962C8B-B14F-4D97-AF65-F5344CB8AC3E}">
        <p14:creationId xmlns:p14="http://schemas.microsoft.com/office/powerpoint/2010/main" val="67522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/>
      <p:bldP spid="18" grpId="0"/>
      <p:bldP spid="19" grpId="0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794000" y="241119"/>
            <a:ext cx="9207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u="sng" dirty="0" smtClean="0">
                <a:solidFill>
                  <a:schemeClr val="tx1"/>
                </a:solidFill>
              </a:rPr>
              <a:t>Criterios de Inclusión y Exclusión</a:t>
            </a:r>
          </a:p>
          <a:p>
            <a:endParaRPr lang="es-CL" sz="4000" u="sng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838332"/>
              </p:ext>
            </p:extLst>
          </p:nvPr>
        </p:nvGraphicFramePr>
        <p:xfrm>
          <a:off x="1587500" y="1227666"/>
          <a:ext cx="3568700" cy="4576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8700"/>
              </a:tblGrid>
              <a:tr h="744807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solidFill>
                            <a:schemeClr val="tx1"/>
                          </a:solidFill>
                        </a:rPr>
                        <a:t>CRITERIOS DE INCLUSION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480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Rango etario entre 18 a 25 años.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3533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 estudiante de educación superior de la región de Valparaíso.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1594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Tras la evaluación, presentar dolor en al menos un punto gatillo en trapecio superior y/o ECOM.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3533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Tras la evaluación, presentar ángulo cráneo-vertebral menor a 53°.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261372"/>
              </p:ext>
            </p:extLst>
          </p:nvPr>
        </p:nvGraphicFramePr>
        <p:xfrm>
          <a:off x="6375400" y="1227666"/>
          <a:ext cx="3911600" cy="4847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1600"/>
              </a:tblGrid>
              <a:tr h="618586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solidFill>
                            <a:schemeClr val="tx1"/>
                          </a:solidFill>
                        </a:rPr>
                        <a:t>CRITERIOS DE EXCLUSION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858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de Adams (+): posible presencia de escoliosis.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683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Estar en tratamiento de ortodoncia (ya sea placa, frenillos o prótesis).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858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Haber tenido una cirugía de columna.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683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Estar en tratamiento kinésico de columna y/o cintura escapular.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683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Haber tenido un trauma o lesión reciente (1 mes) en columna.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858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s-CL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Estar en período de embarazo.</a:t>
                      </a:r>
                      <a:endParaRPr lang="es-C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33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644900" y="291919"/>
            <a:ext cx="5346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u="sng" dirty="0" smtClean="0">
                <a:solidFill>
                  <a:schemeClr val="tx1"/>
                </a:solidFill>
              </a:rPr>
              <a:t>Población y Muestra</a:t>
            </a:r>
          </a:p>
          <a:p>
            <a:endParaRPr lang="es-CL" sz="4000" u="sng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841672248"/>
              </p:ext>
            </p:extLst>
          </p:nvPr>
        </p:nvGraphicFramePr>
        <p:xfrm>
          <a:off x="1384300" y="719666"/>
          <a:ext cx="9245600" cy="5668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567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644900" y="291919"/>
            <a:ext cx="5346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u="sng" dirty="0" smtClean="0">
                <a:solidFill>
                  <a:schemeClr val="tx1"/>
                </a:solidFill>
              </a:rPr>
              <a:t>Materiales y métodos</a:t>
            </a:r>
          </a:p>
          <a:p>
            <a:endParaRPr lang="es-CL" sz="4000" u="sng" dirty="0"/>
          </a:p>
        </p:txBody>
      </p:sp>
      <p:sp>
        <p:nvSpPr>
          <p:cNvPr id="4" name="Rectángulo redondeado 3"/>
          <p:cNvSpPr/>
          <p:nvPr/>
        </p:nvSpPr>
        <p:spPr>
          <a:xfrm>
            <a:off x="1549400" y="1061679"/>
            <a:ext cx="2095500" cy="8001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600" b="1" dirty="0" smtClean="0">
                <a:solidFill>
                  <a:schemeClr val="tx1"/>
                </a:solidFill>
              </a:rPr>
              <a:t>Materiales</a:t>
            </a:r>
            <a:endParaRPr lang="es-CL" sz="2600" b="1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7429500" y="1061679"/>
            <a:ext cx="2095500" cy="8001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600" b="1" dirty="0" smtClean="0">
                <a:solidFill>
                  <a:schemeClr val="tx1"/>
                </a:solidFill>
              </a:rPr>
              <a:t>Métodos</a:t>
            </a:r>
            <a:endParaRPr lang="es-CL" sz="2600" b="1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369050" y="2273299"/>
            <a:ext cx="4133850" cy="612239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Contacto vía redes sociales y correo electrónico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369050" y="3088621"/>
            <a:ext cx="4133850" cy="612239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Inscripción en ficha kinésica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369050" y="3903943"/>
            <a:ext cx="4133850" cy="612239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Criterios de inclusión y exclusión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6369050" y="4719265"/>
            <a:ext cx="4133850" cy="612239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smtClean="0">
                <a:solidFill>
                  <a:schemeClr val="tx1"/>
                </a:solidFill>
              </a:rPr>
              <a:t>Carta de consentimiento informado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488950" y="2003070"/>
            <a:ext cx="4171950" cy="70102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err="1" smtClean="0">
                <a:solidFill>
                  <a:schemeClr val="tx1"/>
                </a:solidFill>
              </a:rPr>
              <a:t>Algómetro</a:t>
            </a:r>
            <a:r>
              <a:rPr lang="es-CL" sz="2000" dirty="0" smtClean="0">
                <a:solidFill>
                  <a:schemeClr val="tx1"/>
                </a:solidFill>
              </a:rPr>
              <a:t> digital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488950" y="2999839"/>
            <a:ext cx="4171950" cy="70102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Cámara Digital </a:t>
            </a:r>
            <a:r>
              <a:rPr lang="es-CL" sz="2000" dirty="0" err="1" smtClean="0">
                <a:solidFill>
                  <a:schemeClr val="tx1"/>
                </a:solidFill>
              </a:rPr>
              <a:t>Fujifilm</a:t>
            </a:r>
            <a:r>
              <a:rPr lang="es-CL" sz="2000" dirty="0" smtClean="0">
                <a:solidFill>
                  <a:schemeClr val="tx1"/>
                </a:solidFill>
              </a:rPr>
              <a:t>  </a:t>
            </a:r>
            <a:r>
              <a:rPr lang="es-CL" sz="2000" dirty="0" err="1" smtClean="0">
                <a:solidFill>
                  <a:schemeClr val="tx1"/>
                </a:solidFill>
              </a:rPr>
              <a:t>Finepix</a:t>
            </a:r>
            <a:r>
              <a:rPr lang="es-CL" sz="2000" dirty="0" smtClean="0">
                <a:solidFill>
                  <a:schemeClr val="tx1"/>
                </a:solidFill>
              </a:rPr>
              <a:t> s2980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488950" y="4075899"/>
            <a:ext cx="4171950" cy="70102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2000" dirty="0" smtClean="0">
                <a:solidFill>
                  <a:schemeClr val="tx1"/>
                </a:solidFill>
              </a:rPr>
              <a:t>Software postural S.A.P.O + Computador HP </a:t>
            </a:r>
            <a:r>
              <a:rPr lang="es-CL" sz="2000" dirty="0" err="1" smtClean="0">
                <a:solidFill>
                  <a:schemeClr val="tx1"/>
                </a:solidFill>
              </a:rPr>
              <a:t>Pavilion</a:t>
            </a:r>
            <a:r>
              <a:rPr lang="es-CL" sz="2000" dirty="0" smtClean="0">
                <a:solidFill>
                  <a:schemeClr val="tx1"/>
                </a:solidFill>
              </a:rPr>
              <a:t> </a:t>
            </a:r>
            <a:r>
              <a:rPr lang="es-CL" sz="2000" dirty="0" err="1" smtClean="0">
                <a:solidFill>
                  <a:schemeClr val="tx1"/>
                </a:solidFill>
              </a:rPr>
              <a:t>Eny</a:t>
            </a:r>
            <a:r>
              <a:rPr lang="es-CL" sz="2000" dirty="0" smtClean="0">
                <a:solidFill>
                  <a:schemeClr val="tx1"/>
                </a:solidFill>
              </a:rPr>
              <a:t> Dv6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88950" y="5064779"/>
            <a:ext cx="4171950" cy="70102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Lápiz </a:t>
            </a:r>
            <a:r>
              <a:rPr lang="es-CL" sz="2000" dirty="0" err="1" smtClean="0">
                <a:solidFill>
                  <a:schemeClr val="tx1"/>
                </a:solidFill>
              </a:rPr>
              <a:t>dermográfico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488950" y="5953779"/>
            <a:ext cx="4171950" cy="70102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Marcadores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6369050" y="5534587"/>
            <a:ext cx="4133850" cy="612239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División aleatoria en 2 grupos</a:t>
            </a:r>
            <a:endParaRPr lang="es-C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34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31368" y="2374719"/>
            <a:ext cx="103351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000" u="sng" dirty="0" smtClean="0">
                <a:solidFill>
                  <a:schemeClr val="tx1"/>
                </a:solidFill>
              </a:rPr>
              <a:t>Procedimiento</a:t>
            </a:r>
          </a:p>
          <a:p>
            <a:pPr algn="ctr"/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20316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89300" y="250614"/>
            <a:ext cx="645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u="sng" dirty="0" smtClean="0">
                <a:solidFill>
                  <a:schemeClr val="tx1"/>
                </a:solidFill>
              </a:rPr>
              <a:t>Protocolo de fotogrametría</a:t>
            </a:r>
          </a:p>
          <a:p>
            <a:endParaRPr lang="es-CL" sz="4000" u="sng" dirty="0"/>
          </a:p>
        </p:txBody>
      </p:sp>
      <p:pic>
        <p:nvPicPr>
          <p:cNvPr id="3" name="Shape 2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1600" y="1017302"/>
            <a:ext cx="8237537" cy="432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9300" y="1879441"/>
            <a:ext cx="8886825" cy="4000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/>
          <p:cNvSpPr/>
          <p:nvPr/>
        </p:nvSpPr>
        <p:spPr>
          <a:xfrm>
            <a:off x="3124992" y="4990781"/>
            <a:ext cx="2208213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ángulo 7"/>
          <p:cNvSpPr/>
          <p:nvPr/>
        </p:nvSpPr>
        <p:spPr>
          <a:xfrm>
            <a:off x="8370095" y="3379503"/>
            <a:ext cx="227805" cy="176497"/>
          </a:xfrm>
          <a:prstGeom prst="rect">
            <a:avLst/>
          </a:prstGeom>
          <a:solidFill>
            <a:srgbClr val="413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200" dirty="0"/>
          </a:p>
        </p:txBody>
      </p:sp>
      <p:sp>
        <p:nvSpPr>
          <p:cNvPr id="9" name="Rectángulo 8"/>
          <p:cNvSpPr/>
          <p:nvPr/>
        </p:nvSpPr>
        <p:spPr>
          <a:xfrm>
            <a:off x="5130800" y="2592103"/>
            <a:ext cx="227805" cy="176497"/>
          </a:xfrm>
          <a:prstGeom prst="rect">
            <a:avLst/>
          </a:prstGeom>
          <a:solidFill>
            <a:srgbClr val="413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1431925" y="4318000"/>
            <a:ext cx="29527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1905000" y="4318000"/>
            <a:ext cx="0" cy="393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889000" y="4178300"/>
            <a:ext cx="7580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 smtClean="0"/>
              <a:t>50 </a:t>
            </a:r>
            <a:r>
              <a:rPr lang="es-CL" sz="1100" dirty="0" err="1" smtClean="0"/>
              <a:t>cms</a:t>
            </a:r>
            <a:endParaRPr lang="es-CL" sz="11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887537" y="4334505"/>
            <a:ext cx="6815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dirty="0" smtClean="0"/>
              <a:t>1,50 </a:t>
            </a:r>
            <a:r>
              <a:rPr lang="es-CL" sz="1100" dirty="0" err="1" smtClean="0"/>
              <a:t>mts</a:t>
            </a:r>
            <a:endParaRPr lang="es-CL" sz="1100" dirty="0"/>
          </a:p>
        </p:txBody>
      </p:sp>
    </p:spTree>
    <p:extLst>
      <p:ext uri="{BB962C8B-B14F-4D97-AF65-F5344CB8AC3E}">
        <p14:creationId xmlns:p14="http://schemas.microsoft.com/office/powerpoint/2010/main" val="33719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/>
          <p:nvPr/>
        </p:nvSpPr>
        <p:spPr>
          <a:xfrm>
            <a:off x="406400" y="390118"/>
            <a:ext cx="11569700" cy="977999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pPr algn="ctr"/>
            <a:r>
              <a:rPr lang="es" sz="3200" u="sng" dirty="0" smtClean="0">
                <a:solidFill>
                  <a:schemeClr val="dk1"/>
                </a:solidFill>
              </a:rPr>
              <a:t>Protocolo evaluación y tratamiento PG en Trapecio Superior </a:t>
            </a:r>
            <a:r>
              <a:rPr lang="es" sz="3200" u="sng" dirty="0">
                <a:solidFill>
                  <a:schemeClr val="dk1"/>
                </a:solidFill>
              </a:rPr>
              <a:t>y </a:t>
            </a:r>
            <a:r>
              <a:rPr lang="es" sz="3200" u="sng" dirty="0" smtClean="0">
                <a:solidFill>
                  <a:schemeClr val="dk1"/>
                </a:solidFill>
              </a:rPr>
              <a:t>ECOM</a:t>
            </a:r>
            <a:endParaRPr lang="es" sz="3200" u="sng" dirty="0">
              <a:solidFill>
                <a:schemeClr val="dk1"/>
              </a:solidFill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1852733" y="6423233"/>
            <a:ext cx="1803200" cy="304800"/>
          </a:xfrm>
          <a:prstGeom prst="rect">
            <a:avLst/>
          </a:prstGeom>
          <a:noFill/>
          <a:ln>
            <a:noFill/>
          </a:ln>
        </p:spPr>
        <p:txBody>
          <a:bodyPr lIns="121900" tIns="121900" rIns="121900" bIns="121900" anchor="t" anchorCtr="0">
            <a:noAutofit/>
          </a:bodyPr>
          <a:lstStyle/>
          <a:p>
            <a:endParaRPr sz="2400"/>
          </a:p>
        </p:txBody>
      </p:sp>
      <p:sp>
        <p:nvSpPr>
          <p:cNvPr id="253" name="Shape 253"/>
          <p:cNvSpPr/>
          <p:nvPr/>
        </p:nvSpPr>
        <p:spPr>
          <a:xfrm>
            <a:off x="212295" y="4520372"/>
            <a:ext cx="3187599" cy="1780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es" sz="1600" dirty="0" smtClean="0"/>
              <a:t>Exploración </a:t>
            </a:r>
            <a:r>
              <a:rPr lang="es" sz="1600" dirty="0"/>
              <a:t>trapecio sup. derecho</a:t>
            </a:r>
          </a:p>
        </p:txBody>
      </p:sp>
      <p:pic>
        <p:nvPicPr>
          <p:cNvPr id="13" name="Imagen 11" descr="C:\Users\Felipe\Desktop\fotos\tesis\20141204_1649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6" y="2451277"/>
            <a:ext cx="2412147" cy="188253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4" name="Rectángulo 12"/>
          <p:cNvSpPr/>
          <p:nvPr/>
        </p:nvSpPr>
        <p:spPr>
          <a:xfrm rot="18116851">
            <a:off x="1107476" y="3014841"/>
            <a:ext cx="187113" cy="5613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 sz="2400"/>
          </a:p>
        </p:txBody>
      </p:sp>
      <p:pic>
        <p:nvPicPr>
          <p:cNvPr id="15" name="Imagen 14" descr="C:\Users\Felipe\Desktop\fotos\tesis\20141204_16500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675" y="2451277"/>
            <a:ext cx="2821067" cy="19427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6" name="Rectángulo 15"/>
          <p:cNvSpPr/>
          <p:nvPr/>
        </p:nvSpPr>
        <p:spPr>
          <a:xfrm>
            <a:off x="4707598" y="2603979"/>
            <a:ext cx="283502" cy="6218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 sz="2400"/>
          </a:p>
        </p:txBody>
      </p:sp>
      <p:sp>
        <p:nvSpPr>
          <p:cNvPr id="17" name="Shape 253"/>
          <p:cNvSpPr/>
          <p:nvPr/>
        </p:nvSpPr>
        <p:spPr>
          <a:xfrm>
            <a:off x="4365195" y="4507808"/>
            <a:ext cx="3187599" cy="1780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es" sz="1600" dirty="0" smtClean="0"/>
              <a:t>Exploración </a:t>
            </a:r>
            <a:r>
              <a:rPr lang="es" sz="1600" dirty="0"/>
              <a:t>ECOM derecho</a:t>
            </a:r>
          </a:p>
        </p:txBody>
      </p:sp>
      <p:pic>
        <p:nvPicPr>
          <p:cNvPr id="18" name="Imagen 17" descr="C:\Users\Felipe\Desktop\fotos\tesis\20141204_16522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55" y="2432780"/>
            <a:ext cx="2436845" cy="19797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9" name="1 CuadroTexto"/>
          <p:cNvSpPr txBox="1"/>
          <p:nvPr/>
        </p:nvSpPr>
        <p:spPr>
          <a:xfrm>
            <a:off x="7921094" y="4435238"/>
            <a:ext cx="415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/>
              <a:t>Evaluación </a:t>
            </a:r>
            <a:r>
              <a:rPr lang="es-CL" sz="1600" dirty="0" err="1"/>
              <a:t>algometría</a:t>
            </a:r>
            <a:r>
              <a:rPr lang="es-CL" sz="1600" dirty="0"/>
              <a:t> PG trapecio superior derecho</a:t>
            </a:r>
          </a:p>
        </p:txBody>
      </p:sp>
      <p:sp>
        <p:nvSpPr>
          <p:cNvPr id="20" name="Shape 266"/>
          <p:cNvSpPr/>
          <p:nvPr/>
        </p:nvSpPr>
        <p:spPr>
          <a:xfrm>
            <a:off x="3665027" y="5053288"/>
            <a:ext cx="4120073" cy="1271312"/>
          </a:xfrm>
          <a:prstGeom prst="flowChartAlternateProcess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r>
              <a:rPr lang="es" sz="1600" b="1" dirty="0">
                <a:solidFill>
                  <a:schemeClr val="dk1"/>
                </a:solidFill>
              </a:rPr>
              <a:t>1) Técnica de compresión isquémica </a:t>
            </a:r>
            <a:r>
              <a:rPr lang="es" sz="1600" b="1" dirty="0" smtClean="0">
                <a:solidFill>
                  <a:schemeClr val="dk1"/>
                </a:solidFill>
              </a:rPr>
              <a:t>60 s</a:t>
            </a:r>
            <a:r>
              <a:rPr lang="es" sz="1600" b="1" dirty="0">
                <a:solidFill>
                  <a:schemeClr val="dk1"/>
                </a:solidFill>
              </a:rPr>
              <a:t/>
            </a:r>
            <a:br>
              <a:rPr lang="es" sz="1600" b="1" dirty="0">
                <a:solidFill>
                  <a:schemeClr val="dk1"/>
                </a:solidFill>
              </a:rPr>
            </a:br>
            <a:r>
              <a:rPr lang="es" sz="1600" b="1" dirty="0">
                <a:solidFill>
                  <a:schemeClr val="dk1"/>
                </a:solidFill>
              </a:rPr>
              <a:t>2) Escala EV para el dolor</a:t>
            </a:r>
          </a:p>
          <a:p>
            <a:r>
              <a:rPr lang="es" sz="1600" b="1" dirty="0">
                <a:solidFill>
                  <a:schemeClr val="dk1"/>
                </a:solidFill>
              </a:rPr>
              <a:t>3) Elongación del músculo</a:t>
            </a:r>
          </a:p>
        </p:txBody>
      </p:sp>
      <p:sp>
        <p:nvSpPr>
          <p:cNvPr id="21" name="Rectángulo 12"/>
          <p:cNvSpPr/>
          <p:nvPr/>
        </p:nvSpPr>
        <p:spPr>
          <a:xfrm rot="18116851">
            <a:off x="8785733" y="3004468"/>
            <a:ext cx="306515" cy="7042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 sz="2400"/>
          </a:p>
        </p:txBody>
      </p:sp>
    </p:spTree>
    <p:extLst>
      <p:ext uri="{BB962C8B-B14F-4D97-AF65-F5344CB8AC3E}">
        <p14:creationId xmlns:p14="http://schemas.microsoft.com/office/powerpoint/2010/main" val="3034459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324100" y="228419"/>
            <a:ext cx="769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u="sng" dirty="0" smtClean="0">
                <a:solidFill>
                  <a:schemeClr val="tx1"/>
                </a:solidFill>
              </a:rPr>
              <a:t>Protocolo de tratamiento muscular</a:t>
            </a:r>
          </a:p>
          <a:p>
            <a:endParaRPr lang="es-CL" sz="4000" u="sng" dirty="0"/>
          </a:p>
        </p:txBody>
      </p:sp>
      <p:sp>
        <p:nvSpPr>
          <p:cNvPr id="3" name="Rectángulo redondeado 2"/>
          <p:cNvSpPr/>
          <p:nvPr/>
        </p:nvSpPr>
        <p:spPr>
          <a:xfrm>
            <a:off x="954212" y="3153544"/>
            <a:ext cx="1512168" cy="72008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6 Semanas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5232276" y="4610348"/>
            <a:ext cx="1584176" cy="84363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Elongación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3072036" y="3074375"/>
            <a:ext cx="1512168" cy="811949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Protocolo Ejercicios + PG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5213170" y="1654076"/>
            <a:ext cx="1819305" cy="65732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Fortalecimiento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1631876" y="4750420"/>
            <a:ext cx="1152128" cy="1008112"/>
          </a:xfrm>
          <a:prstGeom prst="ellipse">
            <a:avLst/>
          </a:prstGeom>
          <a:solidFill>
            <a:srgbClr val="C0504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60 Min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7927305" y="1236196"/>
            <a:ext cx="2339752" cy="136815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charset="2"/>
              <a:buChar char="ü"/>
            </a:pPr>
            <a:r>
              <a:rPr lang="es-ES" sz="1600" b="1" dirty="0" err="1" smtClean="0">
                <a:solidFill>
                  <a:schemeClr val="tx1"/>
                </a:solidFill>
              </a:rPr>
              <a:t>Paraespinales</a:t>
            </a:r>
            <a:endParaRPr lang="es-ES" sz="1600" b="1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ü"/>
            </a:pPr>
            <a:r>
              <a:rPr lang="es-ES" sz="1600" b="1" dirty="0" smtClean="0">
                <a:solidFill>
                  <a:schemeClr val="tx1"/>
                </a:solidFill>
              </a:rPr>
              <a:t>Profundos de cuello</a:t>
            </a:r>
          </a:p>
          <a:p>
            <a:pPr marL="285750" indent="-285750">
              <a:buFont typeface="Wingdings" charset="2"/>
              <a:buChar char="ü"/>
            </a:pPr>
            <a:r>
              <a:rPr lang="es-ES" sz="1600" b="1" dirty="0" smtClean="0">
                <a:solidFill>
                  <a:schemeClr val="tx1"/>
                </a:solidFill>
              </a:rPr>
              <a:t>Romboides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7730454" y="4290889"/>
            <a:ext cx="2733452" cy="140908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charset="2"/>
              <a:buChar char="ü"/>
            </a:pPr>
            <a:r>
              <a:rPr lang="es-ES" sz="1600" b="1" dirty="0" smtClean="0">
                <a:solidFill>
                  <a:schemeClr val="tx1"/>
                </a:solidFill>
              </a:rPr>
              <a:t>Pectoral Mayor y menor</a:t>
            </a:r>
          </a:p>
          <a:p>
            <a:pPr marL="342900" indent="-342900">
              <a:buFont typeface="Wingdings" charset="2"/>
              <a:buChar char="ü"/>
            </a:pPr>
            <a:r>
              <a:rPr lang="es-ES" sz="1600" b="1" dirty="0" smtClean="0">
                <a:solidFill>
                  <a:schemeClr val="tx1"/>
                </a:solidFill>
              </a:rPr>
              <a:t>ECOM (PG)</a:t>
            </a:r>
          </a:p>
          <a:p>
            <a:pPr marL="342900" indent="-342900">
              <a:buFont typeface="Wingdings" charset="2"/>
              <a:buChar char="ü"/>
            </a:pPr>
            <a:r>
              <a:rPr lang="es-ES" sz="1600" b="1" dirty="0" smtClean="0">
                <a:solidFill>
                  <a:schemeClr val="tx1"/>
                </a:solidFill>
              </a:rPr>
              <a:t>Trapecio Superior (PG)</a:t>
            </a:r>
          </a:p>
          <a:p>
            <a:pPr marL="342900" indent="-342900">
              <a:buFont typeface="Wingdings" charset="2"/>
              <a:buChar char="ü"/>
            </a:pPr>
            <a:r>
              <a:rPr lang="es-ES" sz="1600" b="1" dirty="0" smtClean="0">
                <a:solidFill>
                  <a:schemeClr val="tx1"/>
                </a:solidFill>
              </a:rPr>
              <a:t>Extensores largos del cuello</a:t>
            </a:r>
            <a:endParaRPr lang="es-ES" sz="1600" b="1" dirty="0">
              <a:solidFill>
                <a:schemeClr val="tx1"/>
              </a:solidFill>
            </a:endParaRPr>
          </a:p>
        </p:txBody>
      </p:sp>
      <p:sp>
        <p:nvSpPr>
          <p:cNvPr id="12" name="Flecha derecha 11"/>
          <p:cNvSpPr/>
          <p:nvPr/>
        </p:nvSpPr>
        <p:spPr>
          <a:xfrm>
            <a:off x="2538388" y="3441576"/>
            <a:ext cx="432048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derecha 13"/>
          <p:cNvSpPr/>
          <p:nvPr/>
        </p:nvSpPr>
        <p:spPr>
          <a:xfrm rot="18753895">
            <a:off x="4207234" y="2456148"/>
            <a:ext cx="1113845" cy="24820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cha derecha 14"/>
          <p:cNvSpPr/>
          <p:nvPr/>
        </p:nvSpPr>
        <p:spPr>
          <a:xfrm>
            <a:off x="7038775" y="4924152"/>
            <a:ext cx="432048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 derecha 16"/>
          <p:cNvSpPr/>
          <p:nvPr/>
        </p:nvSpPr>
        <p:spPr>
          <a:xfrm rot="2549339">
            <a:off x="4161745" y="4361953"/>
            <a:ext cx="1113845" cy="24820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Flecha derecha 17"/>
          <p:cNvSpPr/>
          <p:nvPr/>
        </p:nvSpPr>
        <p:spPr>
          <a:xfrm>
            <a:off x="7219900" y="1812260"/>
            <a:ext cx="432048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Conector angular 18"/>
          <p:cNvCxnSpPr>
            <a:stCxn id="5" idx="2"/>
            <a:endCxn id="8" idx="6"/>
          </p:cNvCxnSpPr>
          <p:nvPr/>
        </p:nvCxnSpPr>
        <p:spPr>
          <a:xfrm rot="5400000">
            <a:off x="2621986" y="4048342"/>
            <a:ext cx="1368152" cy="1044116"/>
          </a:xfrm>
          <a:prstGeom prst="bentConnector2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Elipse 23"/>
          <p:cNvSpPr/>
          <p:nvPr/>
        </p:nvSpPr>
        <p:spPr>
          <a:xfrm>
            <a:off x="8037629" y="2676356"/>
            <a:ext cx="2119100" cy="837228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mtClean="0"/>
              <a:t>3 series 10 repeticiones</a:t>
            </a:r>
            <a:endParaRPr lang="es-CL" dirty="0"/>
          </a:p>
        </p:txBody>
      </p:sp>
      <p:sp>
        <p:nvSpPr>
          <p:cNvPr id="25" name="Elipse 24"/>
          <p:cNvSpPr/>
          <p:nvPr/>
        </p:nvSpPr>
        <p:spPr>
          <a:xfrm>
            <a:off x="7901200" y="5754346"/>
            <a:ext cx="2119100" cy="837228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3 Series 15 segundos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4845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24" grpId="0" animBg="1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 Imagen" descr="C:\Users\Felipe\Desktop\fotos\tesis\20141204_16323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97465" y="1229688"/>
            <a:ext cx="2446957" cy="208134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" name="9 Imagen" descr="C:\Users\Felipe\Desktop\fotos\tesis\20141204_1639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90964" y="1183154"/>
            <a:ext cx="2430207" cy="211771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4" name="5 Imagen" descr="C:\Users\Felipe\Desktop\fotos\tesis\20141204_162158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9" t="6607"/>
          <a:stretch/>
        </p:blipFill>
        <p:spPr bwMode="auto">
          <a:xfrm rot="5400000">
            <a:off x="528488" y="985082"/>
            <a:ext cx="2121367" cy="1952558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10 Imagen" descr="C:\Users\Felipe\Desktop\fotos\tesis\20141204_16211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15" y="3983211"/>
            <a:ext cx="2639264" cy="20458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6" name="15 Rectángulo"/>
          <p:cNvSpPr/>
          <p:nvPr/>
        </p:nvSpPr>
        <p:spPr>
          <a:xfrm>
            <a:off x="1782355" y="1355177"/>
            <a:ext cx="222190" cy="1320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sp>
        <p:nvSpPr>
          <p:cNvPr id="7" name="17 Rectángulo"/>
          <p:cNvSpPr/>
          <p:nvPr/>
        </p:nvSpPr>
        <p:spPr>
          <a:xfrm>
            <a:off x="2265118" y="4338983"/>
            <a:ext cx="300333" cy="1051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pic>
        <p:nvPicPr>
          <p:cNvPr id="8" name="15 Imagen" descr="C:\Users\Felipe\Desktop\fotos\tesis\20141204_16050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519" y="1287555"/>
            <a:ext cx="2580689" cy="175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9" name="16 Imagen" descr="C:\Users\Felipe\Desktop\fotos\tesis\20141204_16060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349" y="3983211"/>
            <a:ext cx="2666071" cy="17739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0" name="19 Rectángulo"/>
          <p:cNvSpPr/>
          <p:nvPr/>
        </p:nvSpPr>
        <p:spPr>
          <a:xfrm>
            <a:off x="9764536" y="1665026"/>
            <a:ext cx="308542" cy="5010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sp>
        <p:nvSpPr>
          <p:cNvPr id="11" name="20 Rectángulo"/>
          <p:cNvSpPr/>
          <p:nvPr/>
        </p:nvSpPr>
        <p:spPr>
          <a:xfrm>
            <a:off x="7904105" y="4088844"/>
            <a:ext cx="309804" cy="538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pic>
        <p:nvPicPr>
          <p:cNvPr id="12" name="7 Imagen" descr="C:\Users\Felipe\Desktop\fotos\tesis\20141204_161712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27261" y="3859525"/>
            <a:ext cx="2258245" cy="24137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3" name="16 Rectángulo"/>
          <p:cNvSpPr/>
          <p:nvPr/>
        </p:nvSpPr>
        <p:spPr>
          <a:xfrm>
            <a:off x="5319045" y="4501163"/>
            <a:ext cx="274676" cy="1257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pic>
        <p:nvPicPr>
          <p:cNvPr id="14" name="7 Imagen" descr="C:\Users\Felipe\Desktop\fotos\tesis\20141204_162958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494467" y="3763910"/>
            <a:ext cx="2506809" cy="196667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15" name="16 Rectángulo"/>
          <p:cNvSpPr/>
          <p:nvPr/>
        </p:nvSpPr>
        <p:spPr>
          <a:xfrm>
            <a:off x="10668067" y="3937302"/>
            <a:ext cx="363613" cy="1203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sp>
        <p:nvSpPr>
          <p:cNvPr id="16" name="15 Rectángulo"/>
          <p:cNvSpPr/>
          <p:nvPr/>
        </p:nvSpPr>
        <p:spPr>
          <a:xfrm>
            <a:off x="4311546" y="1778543"/>
            <a:ext cx="222190" cy="1320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93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31368" y="2374719"/>
            <a:ext cx="103351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000" u="sng" dirty="0" smtClean="0">
                <a:solidFill>
                  <a:schemeClr val="tx1"/>
                </a:solidFill>
              </a:rPr>
              <a:t>Análisis estadístico</a:t>
            </a:r>
          </a:p>
          <a:p>
            <a:pPr algn="ctr"/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412896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19500" y="136525"/>
            <a:ext cx="4076700" cy="1325563"/>
          </a:xfrm>
        </p:spPr>
        <p:txBody>
          <a:bodyPr/>
          <a:lstStyle/>
          <a:p>
            <a:r>
              <a:rPr lang="es-CL" u="sng" dirty="0" smtClean="0"/>
              <a:t>Análisis de datos</a:t>
            </a:r>
            <a:endParaRPr lang="es-CL" u="sng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613507383"/>
              </p:ext>
            </p:extLst>
          </p:nvPr>
        </p:nvGraphicFramePr>
        <p:xfrm>
          <a:off x="604950" y="1429555"/>
          <a:ext cx="10113850" cy="4708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75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19300" y="104998"/>
            <a:ext cx="889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Anteposición de cabeza y cuello</a:t>
            </a:r>
          </a:p>
          <a:p>
            <a:endParaRPr lang="es-CL" sz="4800" u="sng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" y="1408112"/>
            <a:ext cx="3989388" cy="398938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Rectángulo redondeado 3"/>
          <p:cNvSpPr/>
          <p:nvPr/>
        </p:nvSpPr>
        <p:spPr>
          <a:xfrm>
            <a:off x="6161914" y="1408112"/>
            <a:ext cx="4340986" cy="908208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Posicionamiento anterior de la cabeza sobre segmento cuello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6161914" y="2541118"/>
            <a:ext cx="1966086" cy="67802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C1 – C3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161914" y="3443936"/>
            <a:ext cx="1966086" cy="67802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C4 – C7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161914" y="4346754"/>
            <a:ext cx="4340986" cy="80390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Afectación musculatura de la zona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4300" y="6155744"/>
            <a:ext cx="1181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-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Salahzadeh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Z,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Maroufi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N,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Ahmadi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A y cols. </a:t>
            </a:r>
            <a:r>
              <a:rPr lang="en-US" sz="1200" b="0" i="0" u="none" strike="noStrike" baseline="0" dirty="0" err="1" smtClean="0">
                <a:latin typeface="Times New Roman" panose="02020603050405020304" pitchFamily="18" charset="0"/>
              </a:rPr>
              <a:t>Assesment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 of forward head posture in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n-US" sz="1200" b="0" i="0" u="none" strike="noStrike" baseline="0" dirty="0" smtClean="0">
                <a:latin typeface="Times New Roman" panose="02020603050405020304" pitchFamily="18" charset="0"/>
              </a:rPr>
              <a:t>females: Observational and photogrammetry methods. Back and Musculoskeletal</a:t>
            </a:r>
            <a:r>
              <a:rPr lang="en-US" sz="12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s-CL" sz="1200" b="0" i="0" u="none" strike="noStrike" baseline="0" dirty="0" err="1" smtClean="0">
                <a:latin typeface="Times New Roman" panose="02020603050405020304" pitchFamily="18" charset="0"/>
              </a:rPr>
              <a:t>rehabilitation</a:t>
            </a:r>
            <a:r>
              <a:rPr lang="es-CL" sz="1200" b="0" i="0" u="none" strike="noStrike" baseline="0" dirty="0" smtClean="0">
                <a:latin typeface="Times New Roman" panose="02020603050405020304" pitchFamily="18" charset="0"/>
              </a:rPr>
              <a:t>. 2014;27(2): 131-139.</a:t>
            </a:r>
          </a:p>
          <a:p>
            <a:r>
              <a:rPr lang="es-CL" sz="1200" dirty="0" smtClean="0">
                <a:latin typeface="Times New Roman" panose="02020603050405020304" pitchFamily="18" charset="0"/>
              </a:rPr>
              <a:t>-</a:t>
            </a:r>
            <a:r>
              <a:rPr lang="es-CL" sz="1200" dirty="0" err="1"/>
              <a:t>Garcia</a:t>
            </a:r>
            <a:r>
              <a:rPr lang="es-CL" sz="1200" dirty="0"/>
              <a:t> de Paula F, </a:t>
            </a:r>
            <a:r>
              <a:rPr lang="es-CL" sz="1200" dirty="0" err="1"/>
              <a:t>Mussolino</a:t>
            </a:r>
            <a:r>
              <a:rPr lang="es-CL" sz="1200" dirty="0"/>
              <a:t> de </a:t>
            </a:r>
            <a:r>
              <a:rPr lang="es-CL" sz="1200" dirty="0" err="1"/>
              <a:t>Queiroz</a:t>
            </a:r>
            <a:r>
              <a:rPr lang="es-CL" sz="1200" dirty="0"/>
              <a:t> A, Serrano K. Alteraciones posturales </a:t>
            </a:r>
            <a:r>
              <a:rPr lang="es-CL" sz="1200" dirty="0" smtClean="0"/>
              <a:t>y su </a:t>
            </a:r>
            <a:r>
              <a:rPr lang="es-CL" sz="1200" dirty="0"/>
              <a:t>repercusión en el sistema </a:t>
            </a:r>
            <a:r>
              <a:rPr lang="es-CL" sz="1200" dirty="0" err="1"/>
              <a:t>estomatognático</a:t>
            </a:r>
            <a:r>
              <a:rPr lang="es-CL" sz="1200" dirty="0"/>
              <a:t>. Acta </a:t>
            </a:r>
            <a:r>
              <a:rPr lang="es-CL" sz="1200" dirty="0" err="1"/>
              <a:t>odontol</a:t>
            </a:r>
            <a:r>
              <a:rPr lang="es-CL" sz="1200" dirty="0"/>
              <a:t>. </a:t>
            </a:r>
            <a:r>
              <a:rPr lang="es-CL" sz="1200" dirty="0" err="1"/>
              <a:t>venez</a:t>
            </a:r>
            <a:r>
              <a:rPr lang="es-CL" sz="1200" dirty="0"/>
              <a:t>. 2008; 46(4): 1-7.</a:t>
            </a:r>
          </a:p>
        </p:txBody>
      </p:sp>
    </p:spTree>
    <p:extLst>
      <p:ext uri="{BB962C8B-B14F-4D97-AF65-F5344CB8AC3E}">
        <p14:creationId xmlns:p14="http://schemas.microsoft.com/office/powerpoint/2010/main" val="425044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31368" y="2374719"/>
            <a:ext cx="103351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8000" u="sng" dirty="0" smtClean="0">
                <a:solidFill>
                  <a:schemeClr val="tx1"/>
                </a:solidFill>
              </a:rPr>
              <a:t>RESULTADOS</a:t>
            </a:r>
          </a:p>
          <a:p>
            <a:pPr algn="ctr"/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41923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5.googleusercontent.com/kIIXPMMqCbFG9FfJ-kL9VUwV_0gGft1_yDLLHBXCP3Y7IeDhNjmyG3F9zAdtMBCx99NK77FRDkvBMcsO2hyKsL22u3Fa5pOl7MUxlxl6pAFcv1lnuVW2sPwdnsB_hAwD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66" y="1953783"/>
            <a:ext cx="5887545" cy="393856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01045" y="898813"/>
            <a:ext cx="60795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Gráfico de caja de prueba T-</a:t>
            </a:r>
            <a:r>
              <a:rPr lang="es-CL" sz="2000" b="1" dirty="0" err="1"/>
              <a:t>Student</a:t>
            </a:r>
            <a:r>
              <a:rPr lang="es-CL" sz="2000" b="1" dirty="0"/>
              <a:t> de dos muestras para ACV Izq. en el grupo B, pre y </a:t>
            </a:r>
            <a:r>
              <a:rPr lang="es-CL" sz="2000" b="1" dirty="0" err="1"/>
              <a:t>post.tratamiento</a:t>
            </a:r>
            <a:r>
              <a:rPr lang="es-CL" sz="2000" b="1" dirty="0"/>
              <a:t>.</a:t>
            </a:r>
            <a:endParaRPr lang="es-CL" sz="2000" dirty="0"/>
          </a:p>
        </p:txBody>
      </p:sp>
      <p:pic>
        <p:nvPicPr>
          <p:cNvPr id="5" name="Picture 4" descr="https://lh6.googleusercontent.com/nguG5IklNOWMFD5vzxKBi9LtBNSVk9EregKa4qcNVibEx4D-qJ4mhnp9BE10jJJuK67xCsJ-owl524J1wpSPP2JvGOWKQ5AfnbI3K1cR0jBCGZZFKJfC8FX4eu0hZDUm9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612" y="1953783"/>
            <a:ext cx="5740845" cy="393856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 CuadroTexto"/>
          <p:cNvSpPr txBox="1"/>
          <p:nvPr/>
        </p:nvSpPr>
        <p:spPr>
          <a:xfrm>
            <a:off x="6714260" y="864413"/>
            <a:ext cx="50885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Gráfico de caja de prueba T-</a:t>
            </a:r>
            <a:r>
              <a:rPr lang="es-CL" sz="2000" b="1" dirty="0" err="1"/>
              <a:t>Student</a:t>
            </a:r>
            <a:r>
              <a:rPr lang="es-CL" sz="2000" b="1" dirty="0"/>
              <a:t> de dos muestras para ACV Der. en el grupo B, pre y </a:t>
            </a:r>
            <a:r>
              <a:rPr lang="es-CL" sz="2000" b="1" dirty="0" err="1"/>
              <a:t>post.tratamiento</a:t>
            </a:r>
            <a:r>
              <a:rPr lang="es-CL" sz="2000" b="1" dirty="0"/>
              <a:t>.</a:t>
            </a:r>
            <a:endParaRPr lang="es-CL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28267" y="217440"/>
            <a:ext cx="10602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u="sng" dirty="0" smtClean="0">
                <a:solidFill>
                  <a:schemeClr val="tx1"/>
                </a:solidFill>
              </a:rPr>
              <a:t>Resultados Grupo B: </a:t>
            </a:r>
            <a:r>
              <a:rPr lang="es-CL" sz="3600" u="sng" dirty="0" err="1" smtClean="0">
                <a:solidFill>
                  <a:schemeClr val="tx1"/>
                </a:solidFill>
              </a:rPr>
              <a:t>Tratamiento+PG</a:t>
            </a:r>
            <a:endParaRPr lang="es-CL" sz="3600" u="sng" dirty="0" smtClean="0">
              <a:solidFill>
                <a:schemeClr val="tx1"/>
              </a:solidFill>
            </a:endParaRPr>
          </a:p>
          <a:p>
            <a:endParaRPr lang="es-CL" sz="3600" u="sng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945247" y="5966057"/>
            <a:ext cx="24511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P&lt;0,05</a:t>
            </a:r>
          </a:p>
          <a:p>
            <a:pPr algn="ctr"/>
            <a:r>
              <a:rPr lang="es-CL" dirty="0" smtClean="0"/>
              <a:t>P = 0,007</a:t>
            </a:r>
            <a:endParaRPr lang="es-CL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257147" y="5966057"/>
            <a:ext cx="24511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P&lt;0,05</a:t>
            </a:r>
          </a:p>
          <a:p>
            <a:pPr algn="ctr"/>
            <a:r>
              <a:rPr lang="es-CL" dirty="0" smtClean="0"/>
              <a:t>P = 0,023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5541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3.googleusercontent.com/XzIUYvSNKnbNOed3InASfToQhN6mSZaWzMBJyjF-hrw7a-SyvoxCRvP8r3ud22FZs5uTLL8UDfuxzBCKJeJ1xCU-xnICAbkhHZD8oHX1LSG4PtR-_eO8vht46eQ_NMeEu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059094"/>
            <a:ext cx="5884364" cy="393643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71053" y="1028733"/>
            <a:ext cx="5952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Gráfico de caja de prueba T-</a:t>
            </a:r>
            <a:r>
              <a:rPr lang="es-CL" sz="2000" b="1" dirty="0" err="1"/>
              <a:t>Student</a:t>
            </a:r>
            <a:r>
              <a:rPr lang="es-CL" sz="2000" b="1" dirty="0"/>
              <a:t> de dos muestras para ACV Izq. en el grupo A, pre y </a:t>
            </a:r>
            <a:r>
              <a:rPr lang="es-CL" sz="2000" b="1" dirty="0" err="1"/>
              <a:t>post.tratamiento</a:t>
            </a:r>
            <a:r>
              <a:rPr lang="es-CL" sz="2000" b="1" dirty="0"/>
              <a:t>.</a:t>
            </a:r>
            <a:endParaRPr lang="es-CL" sz="2000" dirty="0"/>
          </a:p>
        </p:txBody>
      </p:sp>
      <p:pic>
        <p:nvPicPr>
          <p:cNvPr id="5" name="Picture 4" descr="https://lh6.googleusercontent.com/26TBV_FjE43Ook_K5R81Rz_FZXAbgZhMOqKXfh4x6u6zVVlcx03Bz7rx1JL7KgP9tQc8eLb8s7j254z0gJN9MtsC0IIcYyt3j6S3YgHXpS9G_Oy-VnM2iA_SqRgZ1P9xw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61" y="2059094"/>
            <a:ext cx="5740841" cy="3936437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 CuadroTexto"/>
          <p:cNvSpPr txBox="1"/>
          <p:nvPr/>
        </p:nvSpPr>
        <p:spPr>
          <a:xfrm>
            <a:off x="6480043" y="1028733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Gráfico de caja de prueba T-</a:t>
            </a:r>
            <a:r>
              <a:rPr lang="es-CL" sz="2000" b="1" dirty="0" err="1"/>
              <a:t>Student</a:t>
            </a:r>
            <a:r>
              <a:rPr lang="es-CL" sz="2000" b="1" dirty="0"/>
              <a:t> de dos muestras para ACV Der. en el grupo A, pre y </a:t>
            </a:r>
            <a:r>
              <a:rPr lang="es-CL" sz="2000" b="1" dirty="0" err="1"/>
              <a:t>post.tratamiento</a:t>
            </a:r>
            <a:r>
              <a:rPr lang="es-CL" sz="2000" b="1" dirty="0"/>
              <a:t>.</a:t>
            </a:r>
            <a:endParaRPr lang="es-CL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239350" y="208285"/>
            <a:ext cx="9844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u="sng" dirty="0" smtClean="0"/>
              <a:t>Resultados Grupo A: </a:t>
            </a:r>
            <a:r>
              <a:rPr lang="es-CL" sz="3600" u="sng" dirty="0" smtClean="0"/>
              <a:t>Sólo tratamiento </a:t>
            </a:r>
            <a:endParaRPr lang="es-CL" sz="3600" u="sng" dirty="0"/>
          </a:p>
        </p:txBody>
      </p:sp>
      <p:sp>
        <p:nvSpPr>
          <p:cNvPr id="10" name="CuadroTexto 9"/>
          <p:cNvSpPr txBox="1"/>
          <p:nvPr/>
        </p:nvSpPr>
        <p:spPr>
          <a:xfrm>
            <a:off x="2305855" y="6072114"/>
            <a:ext cx="24511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dirty="0" smtClean="0"/>
              <a:t>P&lt;0,05</a:t>
            </a:r>
          </a:p>
          <a:p>
            <a:pPr algn="ctr"/>
            <a:r>
              <a:rPr lang="es-CL" dirty="0" smtClean="0"/>
              <a:t>P </a:t>
            </a:r>
            <a:r>
              <a:rPr lang="es-CL" dirty="0"/>
              <a:t>= </a:t>
            </a:r>
            <a:r>
              <a:rPr lang="es-CL" dirty="0" smtClean="0"/>
              <a:t>0,002</a:t>
            </a:r>
            <a:endParaRPr lang="es-CL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102600" y="6092152"/>
            <a:ext cx="245110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P&lt;0,05</a:t>
            </a:r>
          </a:p>
          <a:p>
            <a:pPr algn="ctr"/>
            <a:r>
              <a:rPr lang="es-CL" dirty="0" smtClean="0"/>
              <a:t>P = 0,001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4381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4.googleusercontent.com/NgxopPRVM0EFO6aWiqGWb63jUCV_JABk12-3WL0rkg5r8CIXHX57ogwZvNG4vmNj15neCpbrX7rDbLmWcRphDVUFP1Fs6oMkKOpj9yzq_7ds4Qhd2Oy0fryWQpMw23FVw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9" y="2046671"/>
            <a:ext cx="5942068" cy="39613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lh6.googleusercontent.com/mFvFpNZiggjmDlvzkk7cOLgUsgI_HrWz7jXPECo6No0Qq900QQqs7tBzZ6AHzDpKT_LxpVgCH3C0-a5WR0LZelbwCFzZSek-S_BVTGS5nRGgkfiEK1_KGNWDnsSGnt3Nf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480" y="2052670"/>
            <a:ext cx="5723225" cy="396138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 CuadroTexto"/>
          <p:cNvSpPr txBox="1"/>
          <p:nvPr/>
        </p:nvSpPr>
        <p:spPr>
          <a:xfrm>
            <a:off x="323219" y="1071693"/>
            <a:ext cx="5952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Gráfico de caja de prueba T-</a:t>
            </a:r>
            <a:r>
              <a:rPr lang="es-CL" sz="2000" b="1" dirty="0" err="1"/>
              <a:t>Student</a:t>
            </a:r>
            <a:r>
              <a:rPr lang="es-CL" sz="2000" b="1" dirty="0"/>
              <a:t> de dos muestras para ACV Izq. en el grupo </a:t>
            </a:r>
            <a:r>
              <a:rPr lang="es-CL" sz="2000" b="1" dirty="0" smtClean="0"/>
              <a:t>A post vs el grupo B post</a:t>
            </a:r>
            <a:endParaRPr lang="es-CL" sz="2000" dirty="0"/>
          </a:p>
        </p:txBody>
      </p:sp>
      <p:sp>
        <p:nvSpPr>
          <p:cNvPr id="6" name="3 CuadroTexto"/>
          <p:cNvSpPr txBox="1"/>
          <p:nvPr/>
        </p:nvSpPr>
        <p:spPr>
          <a:xfrm>
            <a:off x="6239339" y="1031008"/>
            <a:ext cx="59526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/>
              <a:t>Gráfico de caja de prueba T-</a:t>
            </a:r>
            <a:r>
              <a:rPr lang="es-CL" sz="2000" b="1" dirty="0" err="1"/>
              <a:t>Student</a:t>
            </a:r>
            <a:r>
              <a:rPr lang="es-CL" sz="2000" b="1" dirty="0"/>
              <a:t> de dos muestras para ACV </a:t>
            </a:r>
            <a:r>
              <a:rPr lang="es-CL" sz="2000" b="1" dirty="0" smtClean="0"/>
              <a:t>Derecho. </a:t>
            </a:r>
            <a:r>
              <a:rPr lang="es-CL" sz="2000" b="1" dirty="0"/>
              <a:t>en el grupo </a:t>
            </a:r>
            <a:r>
              <a:rPr lang="es-CL" sz="2000" b="1" dirty="0" smtClean="0"/>
              <a:t>A post vs el grupo B post</a:t>
            </a:r>
            <a:endParaRPr lang="es-CL" sz="2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323219" y="171630"/>
            <a:ext cx="10482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u="sng" dirty="0" smtClean="0">
                <a:solidFill>
                  <a:schemeClr val="tx1"/>
                </a:solidFill>
              </a:rPr>
              <a:t>Resultados: Grupo A post TTO  vs Grupo B post TTO</a:t>
            </a:r>
          </a:p>
          <a:p>
            <a:endParaRPr lang="es-CL" sz="3600" u="sng" dirty="0"/>
          </a:p>
        </p:txBody>
      </p:sp>
      <p:sp>
        <p:nvSpPr>
          <p:cNvPr id="10" name="CuadroTexto 9"/>
          <p:cNvSpPr txBox="1"/>
          <p:nvPr/>
        </p:nvSpPr>
        <p:spPr>
          <a:xfrm>
            <a:off x="2539675" y="6082878"/>
            <a:ext cx="2457328" cy="646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dirty="0" smtClean="0"/>
              <a:t>P&gt;0,05</a:t>
            </a:r>
            <a:endParaRPr lang="es-CL" dirty="0"/>
          </a:p>
          <a:p>
            <a:pPr algn="ctr"/>
            <a:r>
              <a:rPr lang="es-CL" dirty="0" smtClean="0"/>
              <a:t>P = 0,0697</a:t>
            </a:r>
            <a:endParaRPr lang="es-CL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354274" y="6082879"/>
            <a:ext cx="2457328" cy="646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dirty="0" smtClean="0"/>
              <a:t>P&gt;0,05</a:t>
            </a:r>
            <a:endParaRPr lang="es-CL" dirty="0"/>
          </a:p>
          <a:p>
            <a:pPr algn="ctr"/>
            <a:r>
              <a:rPr lang="es-CL" dirty="0" smtClean="0"/>
              <a:t>P = 0,807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97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/>
          <p:cNvSpPr txBox="1"/>
          <p:nvPr/>
        </p:nvSpPr>
        <p:spPr>
          <a:xfrm>
            <a:off x="2034863" y="120293"/>
            <a:ext cx="82932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u="sng" dirty="0" smtClean="0">
                <a:solidFill>
                  <a:schemeClr val="tx1"/>
                </a:solidFill>
              </a:rPr>
              <a:t>Prueba No Paramétrica de Mann-</a:t>
            </a:r>
            <a:r>
              <a:rPr lang="es-CL" sz="3600" u="sng" dirty="0" err="1" smtClean="0">
                <a:solidFill>
                  <a:schemeClr val="tx1"/>
                </a:solidFill>
              </a:rPr>
              <a:t>Whitney</a:t>
            </a:r>
            <a:endParaRPr lang="es-CL" sz="3600" u="sng" dirty="0" smtClean="0">
              <a:solidFill>
                <a:schemeClr val="tx1"/>
              </a:solidFill>
            </a:endParaRPr>
          </a:p>
          <a:p>
            <a:endParaRPr lang="es-CL" sz="3600" u="sng" dirty="0"/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886342767"/>
              </p:ext>
            </p:extLst>
          </p:nvPr>
        </p:nvGraphicFramePr>
        <p:xfrm>
          <a:off x="270457" y="-174319"/>
          <a:ext cx="5473520" cy="6461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1" name="Diagrama 20"/>
          <p:cNvGraphicFramePr/>
          <p:nvPr>
            <p:extLst>
              <p:ext uri="{D42A27DB-BD31-4B8C-83A1-F6EECF244321}">
                <p14:modId xmlns:p14="http://schemas.microsoft.com/office/powerpoint/2010/main" val="976090197"/>
              </p:ext>
            </p:extLst>
          </p:nvPr>
        </p:nvGraphicFramePr>
        <p:xfrm>
          <a:off x="6099578" y="445243"/>
          <a:ext cx="5733198" cy="5363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Rectángulo redondeado 21"/>
          <p:cNvSpPr/>
          <p:nvPr/>
        </p:nvSpPr>
        <p:spPr>
          <a:xfrm>
            <a:off x="708338" y="5421529"/>
            <a:ext cx="1918952" cy="55379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P = 0,9800 &gt; 0,05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3811744" y="5421530"/>
            <a:ext cx="1918952" cy="55379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P = 0,0022 &lt;0,05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6643354" y="5470913"/>
            <a:ext cx="1918952" cy="55379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P = 0,0045 &lt;0,05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9888829" y="5471079"/>
            <a:ext cx="1918952" cy="55379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P = 0,4233 &gt;0,05</a:t>
            </a:r>
            <a:endParaRPr lang="es-CL" b="1" dirty="0">
              <a:solidFill>
                <a:schemeClr val="tx1"/>
              </a:solidFill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68534" y="2553549"/>
            <a:ext cx="998560" cy="1021516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71940" y="4090249"/>
            <a:ext cx="998560" cy="1021516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3550" y="4229949"/>
            <a:ext cx="998560" cy="1021516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49025" y="2610283"/>
            <a:ext cx="998560" cy="102151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430074" y="6381473"/>
            <a:ext cx="8165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**H1: SI EXISTEN DIFERENCIAS EN EL HUMBRAL DEL DOLOR</a:t>
            </a:r>
            <a:endParaRPr lang="es-C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430074" y="6024704"/>
            <a:ext cx="8377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**H0: NO EXISTEN DIFERENCIAS EN EL HUMBRAL DE DOLOR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6225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568030" y="117698"/>
            <a:ext cx="5347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Discusión </a:t>
            </a:r>
          </a:p>
          <a:p>
            <a:endParaRPr lang="es-CL" sz="4800" u="sng" dirty="0"/>
          </a:p>
        </p:txBody>
      </p:sp>
      <p:sp>
        <p:nvSpPr>
          <p:cNvPr id="3" name="4 Pentágono"/>
          <p:cNvSpPr/>
          <p:nvPr/>
        </p:nvSpPr>
        <p:spPr>
          <a:xfrm>
            <a:off x="611560" y="1645332"/>
            <a:ext cx="7200800" cy="720080"/>
          </a:xfrm>
          <a:prstGeom prst="homePlate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21 Pentágono"/>
          <p:cNvSpPr/>
          <p:nvPr/>
        </p:nvSpPr>
        <p:spPr>
          <a:xfrm>
            <a:off x="886829" y="4044522"/>
            <a:ext cx="2389027" cy="64807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Musculos</a:t>
            </a:r>
            <a:r>
              <a:rPr lang="es-ES" dirty="0" smtClean="0">
                <a:solidFill>
                  <a:schemeClr val="tx1"/>
                </a:solidFill>
              </a:rPr>
              <a:t> tónicos</a:t>
            </a:r>
          </a:p>
        </p:txBody>
      </p:sp>
      <p:sp>
        <p:nvSpPr>
          <p:cNvPr id="5" name="21 Pentágono"/>
          <p:cNvSpPr txBox="1">
            <a:spLocks/>
          </p:cNvSpPr>
          <p:nvPr/>
        </p:nvSpPr>
        <p:spPr>
          <a:xfrm>
            <a:off x="856273" y="5067572"/>
            <a:ext cx="2419583" cy="575584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s-ES" sz="1800" smtClean="0">
                <a:solidFill>
                  <a:schemeClr val="tx1"/>
                </a:solidFill>
              </a:rPr>
              <a:t> Musculos fascicos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851920" y="3920330"/>
            <a:ext cx="1440160" cy="77226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Acortados</a:t>
            </a:r>
          </a:p>
          <a:p>
            <a:pPr algn="ctr"/>
            <a:r>
              <a:rPr lang="es-CL" dirty="0" smtClean="0">
                <a:solidFill>
                  <a:schemeClr val="tx1"/>
                </a:solidFill>
              </a:rPr>
              <a:t>tensos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3851920" y="4969232"/>
            <a:ext cx="1440160" cy="77226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Inhibidos</a:t>
            </a:r>
          </a:p>
          <a:p>
            <a:pPr algn="ctr"/>
            <a:r>
              <a:rPr lang="es-CL" dirty="0" err="1" smtClean="0">
                <a:solidFill>
                  <a:schemeClr val="tx1"/>
                </a:solidFill>
              </a:rPr>
              <a:t>debiles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9" name="Flecha derecha 8"/>
          <p:cNvSpPr/>
          <p:nvPr/>
        </p:nvSpPr>
        <p:spPr>
          <a:xfrm>
            <a:off x="5642632" y="4419500"/>
            <a:ext cx="1027088" cy="648072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Elipse 9"/>
          <p:cNvSpPr/>
          <p:nvPr/>
        </p:nvSpPr>
        <p:spPr>
          <a:xfrm>
            <a:off x="7020272" y="4212364"/>
            <a:ext cx="1944216" cy="1143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err="1" smtClean="0">
                <a:solidFill>
                  <a:schemeClr val="tx1"/>
                </a:solidFill>
              </a:rPr>
              <a:t>Sd</a:t>
            </a:r>
            <a:r>
              <a:rPr lang="es-CL" dirty="0" smtClean="0">
                <a:solidFill>
                  <a:schemeClr val="tx1"/>
                </a:solidFill>
              </a:rPr>
              <a:t>. cruzado superior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11" name="14 CuadroTexto"/>
          <p:cNvSpPr txBox="1"/>
          <p:nvPr/>
        </p:nvSpPr>
        <p:spPr>
          <a:xfrm>
            <a:off x="755576" y="1717340"/>
            <a:ext cx="6480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/>
              <a:t> Cambio estadístico significativo en los ángulos cráneo-vertebrales de ambos grupos.</a:t>
            </a:r>
          </a:p>
          <a:p>
            <a:pPr>
              <a:buFont typeface="Arial" pitchFamily="34" charset="0"/>
              <a:buChar char="•"/>
            </a:pPr>
            <a:endParaRPr lang="es-ES" dirty="0"/>
          </a:p>
        </p:txBody>
      </p:sp>
      <p:sp>
        <p:nvSpPr>
          <p:cNvPr id="12" name="Rectángulo redondeado 11"/>
          <p:cNvSpPr/>
          <p:nvPr/>
        </p:nvSpPr>
        <p:spPr>
          <a:xfrm>
            <a:off x="755576" y="3086100"/>
            <a:ext cx="2381324" cy="50208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800" dirty="0" smtClean="0">
                <a:solidFill>
                  <a:schemeClr val="tx1"/>
                </a:solidFill>
              </a:rPr>
              <a:t>ACC</a:t>
            </a:r>
            <a:endParaRPr lang="es-CL" sz="2800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86572" y="6018134"/>
            <a:ext cx="113357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CL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Damila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Nápoles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García,I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Lizet García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Cabrera,II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Oscar Rodríguez 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Reyes II y Dr. C. Danilo Nápoles Méndez III.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tendencies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physiopathological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bases of bruxism. MEDISAN 2014; 18(8):1149-1156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s-CL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-Stephanie 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Lynch, Charles A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Thigpen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Jason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Mihalik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William E </a:t>
            </a:r>
            <a:r>
              <a:rPr lang="es-CL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Prentice,Darin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Padua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The effects of an exercise intervention on forward head and rounded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shoulder </a:t>
            </a:r>
            <a:r>
              <a:rPr lang="es-CL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postures</a:t>
            </a:r>
            <a:r>
              <a:rPr lang="es-CL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elite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swimmers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Br J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Sports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CL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2010; 44: 376–381</a:t>
            </a:r>
          </a:p>
        </p:txBody>
      </p:sp>
    </p:spTree>
    <p:extLst>
      <p:ext uri="{BB962C8B-B14F-4D97-AF65-F5344CB8AC3E}">
        <p14:creationId xmlns:p14="http://schemas.microsoft.com/office/powerpoint/2010/main" val="238543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828766" y="1315219"/>
            <a:ext cx="1927134" cy="168756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fortalecimiento</a:t>
            </a:r>
          </a:p>
        </p:txBody>
      </p:sp>
      <p:sp>
        <p:nvSpPr>
          <p:cNvPr id="3" name="Rectángulo redondeado 2"/>
          <p:cNvSpPr/>
          <p:nvPr/>
        </p:nvSpPr>
        <p:spPr>
          <a:xfrm>
            <a:off x="828766" y="3603953"/>
            <a:ext cx="1927133" cy="1687562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Elongación </a:t>
            </a:r>
          </a:p>
        </p:txBody>
      </p:sp>
      <p:sp>
        <p:nvSpPr>
          <p:cNvPr id="4" name="21 Pentágono"/>
          <p:cNvSpPr/>
          <p:nvPr/>
        </p:nvSpPr>
        <p:spPr>
          <a:xfrm>
            <a:off x="3115251" y="3739646"/>
            <a:ext cx="2872622" cy="1416176"/>
          </a:xfrm>
          <a:prstGeom prst="homePlat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es-ES" b="1" dirty="0" smtClean="0">
                <a:solidFill>
                  <a:schemeClr val="tx1"/>
                </a:solidFill>
              </a:rPr>
              <a:t> </a:t>
            </a:r>
            <a:r>
              <a:rPr lang="es-ES" b="1" dirty="0" err="1" smtClean="0">
                <a:solidFill>
                  <a:schemeClr val="tx1"/>
                </a:solidFill>
              </a:rPr>
              <a:t>Musculos</a:t>
            </a:r>
            <a:r>
              <a:rPr lang="es-ES" b="1" dirty="0" smtClean="0">
                <a:solidFill>
                  <a:schemeClr val="tx1"/>
                </a:solidFill>
              </a:rPr>
              <a:t> tónicos</a:t>
            </a:r>
          </a:p>
        </p:txBody>
      </p:sp>
      <p:sp>
        <p:nvSpPr>
          <p:cNvPr id="5" name="21 Pentágono"/>
          <p:cNvSpPr txBox="1">
            <a:spLocks/>
          </p:cNvSpPr>
          <p:nvPr/>
        </p:nvSpPr>
        <p:spPr>
          <a:xfrm>
            <a:off x="3096881" y="1593250"/>
            <a:ext cx="2909363" cy="1257774"/>
          </a:xfrm>
          <a:prstGeom prst="homePlat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s-ES" sz="1800" b="1" dirty="0" smtClean="0">
                <a:solidFill>
                  <a:schemeClr val="tx1"/>
                </a:solidFill>
              </a:rPr>
              <a:t> </a:t>
            </a:r>
            <a:r>
              <a:rPr lang="es-ES" sz="1800" b="1" dirty="0" err="1" smtClean="0">
                <a:solidFill>
                  <a:schemeClr val="tx1"/>
                </a:solidFill>
              </a:rPr>
              <a:t>Musculos</a:t>
            </a:r>
            <a:r>
              <a:rPr lang="es-ES" sz="1800" b="1" dirty="0" smtClean="0">
                <a:solidFill>
                  <a:schemeClr val="tx1"/>
                </a:solidFill>
              </a:rPr>
              <a:t> </a:t>
            </a:r>
            <a:r>
              <a:rPr lang="es-ES" sz="1800" b="1" dirty="0" err="1" smtClean="0">
                <a:solidFill>
                  <a:schemeClr val="tx1"/>
                </a:solidFill>
              </a:rPr>
              <a:t>fascicos</a:t>
            </a:r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6619440" y="2530620"/>
            <a:ext cx="865841" cy="1416176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8025969" y="2108730"/>
            <a:ext cx="1991434" cy="2259957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Aumento ROM cervical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0" y="6064071"/>
            <a:ext cx="1201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L" sz="1200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-</a:t>
            </a:r>
            <a:r>
              <a:rPr lang="es-CL" sz="1200" dirty="0" err="1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Liebenson</a:t>
            </a:r>
            <a:r>
              <a:rPr lang="es-CL" sz="1200" dirty="0" smtClean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 </a:t>
            </a:r>
            <a:r>
              <a:rPr lang="es-CL" sz="1200" dirty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C, Manual de rehabilitación de columna vertebral. 2ª Edición. </a:t>
            </a:r>
            <a:r>
              <a:rPr lang="es-CL" sz="1200" dirty="0" err="1">
                <a:latin typeface="Times New Roman" pitchFamily="18" charset="0"/>
                <a:ea typeface="Arial" pitchFamily="34" charset="0"/>
                <a:cs typeface="Times New Roman" pitchFamily="18" charset="0"/>
              </a:rPr>
              <a:t>Paidotribo</a:t>
            </a:r>
            <a:r>
              <a:rPr lang="es-CL" sz="1200" dirty="0">
                <a:latin typeface="Times New Roman" pitchFamily="18" charset="0"/>
                <a:ea typeface="Arial" pitchFamily="34" charset="0"/>
                <a:cs typeface="Times New Roman" pitchFamily="18" charset="0"/>
              </a:rPr>
              <a:t>; 1999.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- Harman K.,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Hubley-Kozey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C., Butler H., Effectiveness of an Exercise Program to Improve Forward Head Posture in Normal Adults: A Randomized, Controlled 10 Week Trial.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>
                <a:latin typeface="Times New Roman" pitchFamily="18" charset="0"/>
                <a:cs typeface="Times New Roman" pitchFamily="18" charset="0"/>
              </a:rPr>
              <a:t>Journal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 of Manual &amp; </a:t>
            </a:r>
            <a:r>
              <a:rPr lang="es-ES" sz="1200" dirty="0" err="1">
                <a:latin typeface="Times New Roman" pitchFamily="18" charset="0"/>
                <a:cs typeface="Times New Roman" pitchFamily="18" charset="0"/>
              </a:rPr>
              <a:t>Manipulative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. 2005. Vol. 13 No. 3 163 - 176</a:t>
            </a:r>
            <a:endParaRPr lang="es-CL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71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Elipse"/>
          <p:cNvSpPr/>
          <p:nvPr/>
        </p:nvSpPr>
        <p:spPr>
          <a:xfrm>
            <a:off x="4806549" y="330199"/>
            <a:ext cx="2324636" cy="184395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Aumento de ángulo cráneo-vertebral mayor en grupo A</a:t>
            </a:r>
          </a:p>
        </p:txBody>
      </p:sp>
      <p:sp>
        <p:nvSpPr>
          <p:cNvPr id="3" name="5 Flecha derecha"/>
          <p:cNvSpPr/>
          <p:nvPr/>
        </p:nvSpPr>
        <p:spPr>
          <a:xfrm rot="8505686">
            <a:off x="4031706" y="1735024"/>
            <a:ext cx="719738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6 Rectángulo"/>
          <p:cNvSpPr/>
          <p:nvPr/>
        </p:nvSpPr>
        <p:spPr>
          <a:xfrm>
            <a:off x="863129" y="2311459"/>
            <a:ext cx="3307073" cy="10396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/>
                </a:solidFill>
              </a:rPr>
              <a:t>E</a:t>
            </a:r>
            <a:r>
              <a:rPr lang="es-CL" dirty="0" smtClean="0">
                <a:solidFill>
                  <a:schemeClr val="tx1"/>
                </a:solidFill>
              </a:rPr>
              <a:t>spasmo </a:t>
            </a:r>
            <a:r>
              <a:rPr lang="es-CL" dirty="0">
                <a:solidFill>
                  <a:schemeClr val="tx1"/>
                </a:solidFill>
              </a:rPr>
              <a:t>muscular en modo de </a:t>
            </a:r>
            <a:r>
              <a:rPr lang="es-CL" dirty="0" smtClean="0">
                <a:solidFill>
                  <a:schemeClr val="tx1"/>
                </a:solidFill>
              </a:rPr>
              <a:t>protección</a:t>
            </a:r>
            <a:r>
              <a:rPr lang="es-CL" dirty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7 Rectángulo"/>
          <p:cNvSpPr/>
          <p:nvPr/>
        </p:nvSpPr>
        <p:spPr>
          <a:xfrm>
            <a:off x="1007542" y="3768309"/>
            <a:ext cx="2795708" cy="52614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Sensibilización </a:t>
            </a:r>
            <a:r>
              <a:rPr lang="es-CL" dirty="0">
                <a:solidFill>
                  <a:schemeClr val="tx1"/>
                </a:solidFill>
              </a:rPr>
              <a:t>periférica y/o </a:t>
            </a:r>
            <a:r>
              <a:rPr lang="es-CL" dirty="0" smtClean="0">
                <a:solidFill>
                  <a:schemeClr val="tx1"/>
                </a:solidFill>
              </a:rPr>
              <a:t>central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6" name="8 Flecha derecha"/>
          <p:cNvSpPr/>
          <p:nvPr/>
        </p:nvSpPr>
        <p:spPr>
          <a:xfrm rot="5400000">
            <a:off x="2235897" y="3410214"/>
            <a:ext cx="317028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5 Flecha derecha"/>
          <p:cNvSpPr/>
          <p:nvPr/>
        </p:nvSpPr>
        <p:spPr>
          <a:xfrm rot="2729069">
            <a:off x="7221054" y="1624562"/>
            <a:ext cx="741346" cy="3354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6 Rectángulo"/>
          <p:cNvSpPr/>
          <p:nvPr/>
        </p:nvSpPr>
        <p:spPr>
          <a:xfrm>
            <a:off x="987493" y="4834417"/>
            <a:ext cx="2835806" cy="76439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Inhibición </a:t>
            </a:r>
            <a:r>
              <a:rPr lang="es-CL" dirty="0">
                <a:solidFill>
                  <a:schemeClr val="tx1"/>
                </a:solidFill>
              </a:rPr>
              <a:t>del </a:t>
            </a:r>
            <a:r>
              <a:rPr lang="es-CL" dirty="0" smtClean="0">
                <a:solidFill>
                  <a:schemeClr val="tx1"/>
                </a:solidFill>
              </a:rPr>
              <a:t>músculo </a:t>
            </a:r>
            <a:r>
              <a:rPr lang="es-CL" dirty="0">
                <a:solidFill>
                  <a:schemeClr val="tx1"/>
                </a:solidFill>
              </a:rPr>
              <a:t>afectado por </a:t>
            </a:r>
            <a:r>
              <a:rPr lang="es-CL" dirty="0" smtClean="0">
                <a:solidFill>
                  <a:schemeClr val="tx1"/>
                </a:solidFill>
              </a:rPr>
              <a:t>P.G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9" name="8 Flecha derecha"/>
          <p:cNvSpPr/>
          <p:nvPr/>
        </p:nvSpPr>
        <p:spPr>
          <a:xfrm rot="5400000">
            <a:off x="2215048" y="4431028"/>
            <a:ext cx="358726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6 Rectángulo"/>
          <p:cNvSpPr/>
          <p:nvPr/>
        </p:nvSpPr>
        <p:spPr>
          <a:xfrm>
            <a:off x="7675968" y="2309128"/>
            <a:ext cx="3495776" cy="76439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/>
                </a:solidFill>
              </a:rPr>
              <a:t>T</a:t>
            </a:r>
            <a:r>
              <a:rPr lang="es-CL" dirty="0" smtClean="0">
                <a:solidFill>
                  <a:schemeClr val="tx1"/>
                </a:solidFill>
              </a:rPr>
              <a:t>écnica </a:t>
            </a:r>
            <a:r>
              <a:rPr lang="es-CL" dirty="0">
                <a:solidFill>
                  <a:schemeClr val="tx1"/>
                </a:solidFill>
              </a:rPr>
              <a:t>de compresión isquémica puede generar un espasmo muscular</a:t>
            </a:r>
          </a:p>
        </p:txBody>
      </p:sp>
      <p:sp>
        <p:nvSpPr>
          <p:cNvPr id="11" name="8 Flecha derecha"/>
          <p:cNvSpPr/>
          <p:nvPr/>
        </p:nvSpPr>
        <p:spPr>
          <a:xfrm rot="5400000">
            <a:off x="9054874" y="3185565"/>
            <a:ext cx="482538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7 Rectángulo"/>
          <p:cNvSpPr/>
          <p:nvPr/>
        </p:nvSpPr>
        <p:spPr>
          <a:xfrm>
            <a:off x="7773334" y="3607290"/>
            <a:ext cx="3301041" cy="82979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/>
                </a:solidFill>
              </a:rPr>
              <a:t>T</a:t>
            </a:r>
            <a:r>
              <a:rPr lang="es-CL" dirty="0" smtClean="0">
                <a:solidFill>
                  <a:schemeClr val="tx1"/>
                </a:solidFill>
              </a:rPr>
              <a:t>ensión </a:t>
            </a:r>
            <a:r>
              <a:rPr lang="es-CL" dirty="0">
                <a:solidFill>
                  <a:schemeClr val="tx1"/>
                </a:solidFill>
              </a:rPr>
              <a:t>y espasmos de la musculatura</a:t>
            </a:r>
          </a:p>
          <a:p>
            <a:pPr algn="ctr"/>
            <a:r>
              <a:rPr lang="es-CL" dirty="0">
                <a:solidFill>
                  <a:schemeClr val="tx1"/>
                </a:solidFill>
              </a:rPr>
              <a:t>agonista y antagonista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8 Flecha derecha"/>
          <p:cNvSpPr/>
          <p:nvPr/>
        </p:nvSpPr>
        <p:spPr>
          <a:xfrm rot="5400000">
            <a:off x="9150136" y="4471197"/>
            <a:ext cx="307625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7 Rectángulo"/>
          <p:cNvSpPr/>
          <p:nvPr/>
        </p:nvSpPr>
        <p:spPr>
          <a:xfrm>
            <a:off x="7762610" y="4880952"/>
            <a:ext cx="3387101" cy="92371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P.G </a:t>
            </a:r>
            <a:r>
              <a:rPr lang="es-CL" dirty="0">
                <a:solidFill>
                  <a:schemeClr val="tx1"/>
                </a:solidFill>
              </a:rPr>
              <a:t>en un músculo puede inducir espasmo</a:t>
            </a:r>
          </a:p>
          <a:p>
            <a:pPr algn="ctr"/>
            <a:r>
              <a:rPr lang="es-CL" dirty="0" smtClean="0">
                <a:solidFill>
                  <a:schemeClr val="tx1"/>
                </a:solidFill>
              </a:rPr>
              <a:t>en músculo </a:t>
            </a:r>
            <a:r>
              <a:rPr lang="es-CL" dirty="0">
                <a:solidFill>
                  <a:schemeClr val="tx1"/>
                </a:solidFill>
              </a:rPr>
              <a:t>adyacente</a:t>
            </a:r>
          </a:p>
        </p:txBody>
      </p:sp>
      <p:sp>
        <p:nvSpPr>
          <p:cNvPr id="15" name="8 Flecha derecha"/>
          <p:cNvSpPr/>
          <p:nvPr/>
        </p:nvSpPr>
        <p:spPr>
          <a:xfrm rot="5400000">
            <a:off x="5616972" y="3879608"/>
            <a:ext cx="639099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7 Rectángulo"/>
          <p:cNvSpPr/>
          <p:nvPr/>
        </p:nvSpPr>
        <p:spPr>
          <a:xfrm>
            <a:off x="4656269" y="4407854"/>
            <a:ext cx="2638396" cy="113722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>
              <a:solidFill>
                <a:schemeClr val="tx1"/>
              </a:solidFill>
            </a:endParaRP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Leve </a:t>
            </a:r>
            <a:r>
              <a:rPr lang="es-ES" dirty="0">
                <a:solidFill>
                  <a:schemeClr val="tx1"/>
                </a:solidFill>
              </a:rPr>
              <a:t>distensión del músculo causa una contracción refleja del mismo </a:t>
            </a:r>
            <a:br>
              <a:rPr lang="es-ES" dirty="0">
                <a:solidFill>
                  <a:schemeClr val="tx1"/>
                </a:solidFill>
              </a:rPr>
            </a:br>
            <a:endParaRPr lang="es-CL" dirty="0"/>
          </a:p>
        </p:txBody>
      </p:sp>
      <p:sp>
        <p:nvSpPr>
          <p:cNvPr id="17" name="15 CuadroTexto"/>
          <p:cNvSpPr txBox="1"/>
          <p:nvPr/>
        </p:nvSpPr>
        <p:spPr>
          <a:xfrm>
            <a:off x="368300" y="5771502"/>
            <a:ext cx="100965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- Enrique Avelino Estévez Rivera*.Dolor miofascial.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Medunab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. Diciembre de 2001.  Vol. 4 Número 12. 161-166</a:t>
            </a:r>
            <a:br>
              <a:rPr lang="es-CL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- M. Ruiz, V. Nadador, J. Fernández-Alcantud, J. Hernández-Salván1, I. Riquelme, G. Benito4. Dolor de origen muscular: dolor miofascial y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fibromialgia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. Rev. Soc.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Esp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. Dolor. 2007. (1) 36-44.</a:t>
            </a:r>
          </a:p>
          <a:p>
            <a:pPr>
              <a:buFontTx/>
              <a:buChar char="-"/>
            </a:pP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Anthony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Chila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. Foundations of Osteopathic Medicine. 3ª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Edición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. American Osteopathic Association. 2010.</a:t>
            </a:r>
            <a:endParaRPr lang="es-CL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MsC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Damila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Nápoles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García,I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MsC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Lizet García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Cabrera,II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MsC.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 Oscar Rodríguez Reyes II y Dr. C. Danilo Nápoles Méndez III.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Contemporary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tendencies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physiopathological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 bases of </a:t>
            </a:r>
            <a:r>
              <a:rPr lang="es-CL" sz="1050" dirty="0" err="1" smtClean="0">
                <a:latin typeface="Times New Roman" pitchFamily="18" charset="0"/>
                <a:cs typeface="Times New Roman" pitchFamily="18" charset="0"/>
              </a:rPr>
              <a:t>bruxism</a:t>
            </a:r>
            <a:r>
              <a:rPr lang="es-CL" sz="1050" dirty="0" smtClean="0">
                <a:latin typeface="Times New Roman" pitchFamily="18" charset="0"/>
                <a:cs typeface="Times New Roman" pitchFamily="18" charset="0"/>
              </a:rPr>
              <a:t>. MEDISAN 2014; 18(8):1149-1156.</a:t>
            </a:r>
            <a:endParaRPr lang="es-E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8 Flecha derecha"/>
          <p:cNvSpPr/>
          <p:nvPr/>
        </p:nvSpPr>
        <p:spPr>
          <a:xfrm rot="5400000">
            <a:off x="5711910" y="2332815"/>
            <a:ext cx="449225" cy="320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7 Rectángulo"/>
          <p:cNvSpPr/>
          <p:nvPr/>
        </p:nvSpPr>
        <p:spPr>
          <a:xfrm>
            <a:off x="4656269" y="2791285"/>
            <a:ext cx="2638396" cy="83545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Activación y sensibilización del huso muscular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7403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Rectángulo"/>
          <p:cNvSpPr/>
          <p:nvPr/>
        </p:nvSpPr>
        <p:spPr>
          <a:xfrm>
            <a:off x="5157480" y="2016273"/>
            <a:ext cx="4783522" cy="12100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Técnica de compresión isquémica disminuye la sensibilidad del P.G a la presión manual y al dolor cervical.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4 Elipse"/>
          <p:cNvSpPr/>
          <p:nvPr/>
        </p:nvSpPr>
        <p:spPr>
          <a:xfrm>
            <a:off x="283414" y="1673732"/>
            <a:ext cx="2624885" cy="155257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Aumento de umbral de dolor mayor en grupo B</a:t>
            </a:r>
            <a:endParaRPr lang="es-E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7 Rectángulo"/>
          <p:cNvSpPr/>
          <p:nvPr/>
        </p:nvSpPr>
        <p:spPr>
          <a:xfrm>
            <a:off x="5157480" y="3806470"/>
            <a:ext cx="4783522" cy="12100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La técnica de compresión isquémica disminuye el umbral del dolor después 24hr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5" name="8 CuadroTexto"/>
          <p:cNvSpPr txBox="1"/>
          <p:nvPr/>
        </p:nvSpPr>
        <p:spPr>
          <a:xfrm>
            <a:off x="505520" y="5930900"/>
            <a:ext cx="9184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 smtClean="0"/>
              <a:t>- I. Salinas Bueno, C. Moreno Gómez, O. Velasco Roldán y A. </a:t>
            </a:r>
            <a:r>
              <a:rPr lang="es-CL" sz="1100" dirty="0" err="1" smtClean="0"/>
              <a:t>Aguiló</a:t>
            </a:r>
            <a:r>
              <a:rPr lang="es-CL" sz="1100" dirty="0" smtClean="0"/>
              <a:t> Pons. Terapia manual y terapia combinada en el abordaje de puntos gatillo: Revisión bibliográfica. Fisioterapia. 2009; 31(1):17–23.</a:t>
            </a:r>
            <a:br>
              <a:rPr lang="es-CL" sz="1100" dirty="0" smtClean="0"/>
            </a:br>
            <a:r>
              <a:rPr lang="es-CL" sz="1100" dirty="0" smtClean="0"/>
              <a:t>- </a:t>
            </a:r>
            <a:r>
              <a:rPr lang="es-CL" sz="1100" dirty="0" err="1" smtClean="0"/>
              <a:t>Zuil</a:t>
            </a:r>
            <a:r>
              <a:rPr lang="es-CL" sz="1100" dirty="0" smtClean="0"/>
              <a:t> Escobar J et al, Modificaciones del umbral de dolor en un punto gatillo miofascial tras técnica de energía muscular, Rev. Soc. </a:t>
            </a:r>
            <a:r>
              <a:rPr lang="es-CL" sz="1100" dirty="0" err="1" smtClean="0"/>
              <a:t>Esp</a:t>
            </a:r>
            <a:r>
              <a:rPr lang="es-CL" sz="1100" dirty="0" smtClean="0"/>
              <a:t> Dolor. 2010; 17 (7):313–319.</a:t>
            </a:r>
            <a:endParaRPr lang="es-ES" sz="1100" dirty="0"/>
          </a:p>
        </p:txBody>
      </p:sp>
      <p:sp>
        <p:nvSpPr>
          <p:cNvPr id="6" name="9 Flecha derecha"/>
          <p:cNvSpPr/>
          <p:nvPr/>
        </p:nvSpPr>
        <p:spPr>
          <a:xfrm>
            <a:off x="3362747" y="2361836"/>
            <a:ext cx="1501993" cy="2648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10 Flecha derecha"/>
          <p:cNvSpPr/>
          <p:nvPr/>
        </p:nvSpPr>
        <p:spPr>
          <a:xfrm rot="2552517">
            <a:off x="2894132" y="3578434"/>
            <a:ext cx="1839318" cy="238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34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Pentágono"/>
          <p:cNvSpPr/>
          <p:nvPr/>
        </p:nvSpPr>
        <p:spPr>
          <a:xfrm>
            <a:off x="1153220" y="1347118"/>
            <a:ext cx="4333180" cy="98968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</a:rPr>
              <a:t>Limitaciones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3" name="6 Elipse"/>
          <p:cNvSpPr/>
          <p:nvPr/>
        </p:nvSpPr>
        <p:spPr>
          <a:xfrm>
            <a:off x="4664100" y="2726804"/>
            <a:ext cx="2831356" cy="143294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Muestra pequeña</a:t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  <a:sym typeface="Wingdings" pitchFamily="2" charset="2"/>
              </a:rPr>
              <a:t> extrapolación población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4" name="7 Elipse"/>
          <p:cNvSpPr/>
          <p:nvPr/>
        </p:nvSpPr>
        <p:spPr>
          <a:xfrm>
            <a:off x="7760444" y="1790700"/>
            <a:ext cx="2831356" cy="143294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Tiempo de tratamiento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5" name="8 Elipse"/>
          <p:cNvSpPr/>
          <p:nvPr/>
        </p:nvSpPr>
        <p:spPr>
          <a:xfrm>
            <a:off x="1904132" y="3833279"/>
            <a:ext cx="2831356" cy="143294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Grupo control</a:t>
            </a:r>
            <a:endParaRPr lang="es-E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7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78200" y="104998"/>
            <a:ext cx="576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Cadenas Musculares</a:t>
            </a:r>
          </a:p>
          <a:p>
            <a:endParaRPr lang="es-CL" sz="4800" u="sng" dirty="0"/>
          </a:p>
        </p:txBody>
      </p:sp>
      <p:sp>
        <p:nvSpPr>
          <p:cNvPr id="5" name="Rectángulo 4"/>
          <p:cNvSpPr/>
          <p:nvPr/>
        </p:nvSpPr>
        <p:spPr>
          <a:xfrm>
            <a:off x="1828800" y="6280835"/>
            <a:ext cx="839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0" i="0" u="none" strike="noStrike" baseline="0" dirty="0" err="1" smtClean="0">
                <a:latin typeface="Times New Roman" panose="02020603050405020304" pitchFamily="18" charset="0"/>
              </a:rPr>
              <a:t>Busquet</a:t>
            </a:r>
            <a:r>
              <a:rPr lang="es-CL" b="0" i="0" u="none" strike="noStrike" baseline="0" dirty="0" smtClean="0">
                <a:latin typeface="Times New Roman" panose="02020603050405020304" pitchFamily="18" charset="0"/>
              </a:rPr>
              <a:t> L. Cadenas musculares. 6th ed. Barcelona: </a:t>
            </a:r>
            <a:r>
              <a:rPr lang="es-CL" b="0" i="0" u="none" strike="noStrike" baseline="0" dirty="0" err="1" smtClean="0">
                <a:latin typeface="Times New Roman" panose="02020603050405020304" pitchFamily="18" charset="0"/>
              </a:rPr>
              <a:t>Paidotribo</a:t>
            </a:r>
            <a:r>
              <a:rPr lang="es-CL" b="0" i="0" u="none" strike="noStrike" baseline="0" dirty="0" smtClean="0">
                <a:latin typeface="Times New Roman" panose="02020603050405020304" pitchFamily="18" charset="0"/>
              </a:rPr>
              <a:t>; 2002: 15-146.</a:t>
            </a:r>
            <a:endParaRPr lang="es-CL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216397731"/>
              </p:ext>
            </p:extLst>
          </p:nvPr>
        </p:nvGraphicFramePr>
        <p:xfrm>
          <a:off x="635000" y="706966"/>
          <a:ext cx="89408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9715500" y="1330887"/>
            <a:ext cx="1841500" cy="68754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Vencer la gravedad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8" name="Flecha izquierda, derecha y arriba 7"/>
          <p:cNvSpPr/>
          <p:nvPr/>
        </p:nvSpPr>
        <p:spPr>
          <a:xfrm rot="16200000">
            <a:off x="9594850" y="2380596"/>
            <a:ext cx="1257300" cy="719326"/>
          </a:xfrm>
          <a:prstGeom prst="leftRightUpArrow">
            <a:avLst>
              <a:gd name="adj1" fmla="val 33861"/>
              <a:gd name="adj2" fmla="val 25000"/>
              <a:gd name="adj3" fmla="val 25000"/>
            </a:avLst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8"/>
          <p:cNvSpPr/>
          <p:nvPr/>
        </p:nvSpPr>
        <p:spPr>
          <a:xfrm>
            <a:off x="9670162" y="3462090"/>
            <a:ext cx="1841500" cy="68754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Asegurar el equilibrio</a:t>
            </a: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8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/>
          <p:cNvSpPr/>
          <p:nvPr/>
        </p:nvSpPr>
        <p:spPr>
          <a:xfrm>
            <a:off x="1485900" y="3303645"/>
            <a:ext cx="3327400" cy="915799"/>
          </a:xfrm>
          <a:prstGeom prst="homePlat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Objetivos de tratamiento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Pentágono 2"/>
          <p:cNvSpPr/>
          <p:nvPr/>
        </p:nvSpPr>
        <p:spPr>
          <a:xfrm>
            <a:off x="1485900" y="1632220"/>
            <a:ext cx="3314700" cy="1031223"/>
          </a:xfrm>
          <a:prstGeom prst="homePlate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Efectividad del tratamiento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4" name="Pentágono 3"/>
          <p:cNvSpPr/>
          <p:nvPr/>
        </p:nvSpPr>
        <p:spPr>
          <a:xfrm>
            <a:off x="1485900" y="5003800"/>
            <a:ext cx="3538029" cy="960869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Futuras investigaciones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2211" y="168498"/>
            <a:ext cx="5347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Conclusión</a:t>
            </a:r>
          </a:p>
          <a:p>
            <a:endParaRPr lang="es-CL" sz="4800" u="sng" dirty="0"/>
          </a:p>
        </p:txBody>
      </p:sp>
      <p:sp>
        <p:nvSpPr>
          <p:cNvPr id="6" name="Pentágono 5"/>
          <p:cNvSpPr/>
          <p:nvPr/>
        </p:nvSpPr>
        <p:spPr>
          <a:xfrm>
            <a:off x="5816600" y="1707885"/>
            <a:ext cx="2887598" cy="801574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Cambios significativo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Calidad de vida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7" name="Pentágono 6"/>
          <p:cNvSpPr/>
          <p:nvPr/>
        </p:nvSpPr>
        <p:spPr>
          <a:xfrm>
            <a:off x="5816600" y="3303645"/>
            <a:ext cx="4165600" cy="1055107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Disminución dolor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Disminución de anteposición cabeza sobre cuello.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9" name="Pentágono 8"/>
          <p:cNvSpPr/>
          <p:nvPr/>
        </p:nvSpPr>
        <p:spPr>
          <a:xfrm>
            <a:off x="5816600" y="5003800"/>
            <a:ext cx="3624198" cy="1062515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s-C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+ Tratamientos PG para ACC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+ Muestra</a:t>
            </a:r>
            <a:b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1928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553838" y="2336798"/>
            <a:ext cx="78967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8000" u="sng" dirty="0" smtClean="0">
                <a:solidFill>
                  <a:schemeClr val="tx1"/>
                </a:solidFill>
              </a:rPr>
              <a:t>Bibliografía</a:t>
            </a:r>
          </a:p>
          <a:p>
            <a:endParaRPr lang="es-CL" sz="8000" u="sng" dirty="0"/>
          </a:p>
        </p:txBody>
      </p:sp>
    </p:spTree>
    <p:extLst>
      <p:ext uri="{BB962C8B-B14F-4D97-AF65-F5344CB8AC3E}">
        <p14:creationId xmlns:p14="http://schemas.microsoft.com/office/powerpoint/2010/main" val="2877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18941" y="360608"/>
            <a:ext cx="1162962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1.- Vélez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Valarezco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Posturografía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clínica corporal y salud. 1st ed. Quito; 2011.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2.- Peterson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kendall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F,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kendall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McCreary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 y cols. Músculos, pruebas, funciones y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dolor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postural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4th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Marban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1995.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3.- Rojas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Perez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Alteraciones posturales en los niños de 7 a 14 años. Unidad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rehabilitación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infantil del servicio de medicina física y rehabilitación "Dr. Regulo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Carpio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Lopez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del Hospital central Universitario "Dr. Antonio María Pineda" (tesis de grado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Barquisimeto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Universidad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Centroccidental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2010.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4.- Estévez Rivera E. Dolor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Bucaramanga: MEDUNAB; 2001.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5.- Simons D.,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Travell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J., Simons L.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pain and dysfunction: the trigger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manual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2nd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Panamericana; 1999.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Fernández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Peña C. The Role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Trigger Points in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Musculoskeletal Pain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Syndromes of the Head and Neck.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Pain Headache Reports; 2007; 11 (3):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72-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365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7.- Fernández de las Peña C. y cols.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Neck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Mobility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Forward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Posture in Episodic Tension-Type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Headach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Headache. 2006 mayo;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662-672.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Tali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D. y cols. (2014), Upper cervical mobility, posture and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trigger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points in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subjects with episodic migraine: Case-control study. Bodywork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Movement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Therapies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2014.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9.- Rico-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Villademoros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F. y cols.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migraine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patients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indication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peripheral sensitization linked to migraine predisposition.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 Journal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Neurology. 2006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marzo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13 (3): 244-249.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10.- Araña Suarez S. Trastornos músculo - esqueléticos, psicopatología y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dolor. Programa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Nacional de I+ D+I FIPROS, Sociedad científica Interdisciplinar,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Secretaría de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Estado para la seguridad social, Ministerio del trabajo e Inmigración. Gobierno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España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Madrid; 2011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11.- About. [Online]. [cited 2014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abril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15. Available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from: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://backandneck.about.com.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12.- Neumann D. Fundamentos de la rehabilitación física. 1st ed.: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Paidotribio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2007.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13.- Asher A. Forward Head Posture of Back and Neck pain. [Online].; 2013 [cited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abril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Available from: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web: http://backandneck.about.com/od/neckpai1/f/Forward-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Head-Posture.htm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14.- Del Sol M, Hunter K, Evaluación postural de individuos mapuche de la zona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costera de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IX región de Chile.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J.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Morphol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2004 diciembre; 22(4): 339-342.</a:t>
            </a:r>
          </a:p>
        </p:txBody>
      </p:sp>
    </p:spTree>
    <p:extLst>
      <p:ext uri="{BB962C8B-B14F-4D97-AF65-F5344CB8AC3E}">
        <p14:creationId xmlns:p14="http://schemas.microsoft.com/office/powerpoint/2010/main" val="351961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0253" y="506027"/>
            <a:ext cx="116725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15.- Rojas Pérez M. Alteraciones posturales en los niños de 7 a 14 años. Unidad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rehabilitación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infantil del servicio de medicina física y rehabilitación "Dr. Regulo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Carpio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Lopez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del Hospital central Universitario "Dr. Antonio María Pineda" (tesis de grado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Barquisimeto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Universidad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Centroccidental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2010.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Dommerholt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Huijbregts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1st ed.: Jones and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Bartlett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Publishers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2011.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17.- Mora Guerrero M. Respuesta al tratamiento fisiátrico conservador en pacientes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 síndrome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(tesis de grado).Barquisimeto: Universidad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Centroocidental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2000.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Garcia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Paula F,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Mussolino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Queiroz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A, Serrano K. Alteraciones posturales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su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repercusión en el sistema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estomatognático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Acta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odontol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venez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2008; 46(4): 1-7.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Bricot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B. Postura normal y posturas patológicas. IPP. 2008 enero;(2): 1-13.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Fabris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Souza S y Cols. Postural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morbidly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obese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patients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Obesity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surgery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2005 agosto; 15(7): 1013-1016.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21.- Postural group. [Online]. [cited 2014 mayo 3. Available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from: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://www.posturalgroup.com/02posturometria.html.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22.- Davidson J y Cols. Photogrammetry: an accurate and reliable tool to detect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thoracic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musculoskeletal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abnormalities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preterm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infants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Physiotherapy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2012 septiembre;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 (3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243-249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23.- </a:t>
            </a:r>
            <a:r>
              <a:rPr lang="pt-B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Glaner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M, Mota Y.L y cols. Fotogrametria: Fidedignidade e falta de objetividade </a:t>
            </a:r>
            <a:r>
              <a:rPr lang="pt-B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avaliação 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postural. Motricidade. 2012; 8(1): 78-85.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Lunes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DH y Cols. Comparative analysis between visual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computerized </a:t>
            </a:r>
            <a:r>
              <a:rPr lang="pt-B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photogrammetry</a:t>
            </a:r>
            <a:r>
              <a:rPr lang="pt-B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postural </a:t>
            </a:r>
            <a:r>
              <a:rPr lang="pt-B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Brasileira de Fisioterapia. 2009 agosto; 4(13</a:t>
            </a:r>
            <a:r>
              <a:rPr lang="pt-B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308-315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Salahzadeh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Maroufi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Ahmadi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y cols.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Assesment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forward head posture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females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Observational and photogrammetry methods. Back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Musculoskeletal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rehabilitation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2014;27(2): 131-139.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26.- El-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Hamalaway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Forward head correction exercises for management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myogenic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temporomandibular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join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dysfunction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American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2011; 7(8): 71-77.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27.- Armijo-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Olivo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 y cols. Comparative analysis between visual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computerized </a:t>
            </a:r>
            <a:r>
              <a:rPr lang="pt-B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photogrammetry</a:t>
            </a:r>
            <a:r>
              <a:rPr lang="pt-B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postural </a:t>
            </a:r>
            <a:r>
              <a:rPr lang="pt-B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assessment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Brasileira Fisioterapia. 2009 agosto; 13(4): </a:t>
            </a:r>
            <a:r>
              <a:rPr lang="pt-B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308-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315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572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8789" y="296214"/>
            <a:ext cx="1206321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Ebneshahidi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NS y cols. The effects of laser acupuncture on chronic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tension headache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randomised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controlled trial. Acupuncture in medicine. 2005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marzo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23(1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13-18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Busquet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Cadenas musculares. 6th ed. Barcelona: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Paidotribo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2002: 15-146.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Insausti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Valdivia J. In Dolor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manual de exploración y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tratamiento. Madrid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Ergon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2006.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Gerwin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RD. A review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pain and fibromyalgia-factors that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promote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persistence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Acupunct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2005 septiembre; 23(3): 121-134.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r>
            <a:r>
              <a:rPr lang="es-CL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.-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Ruiz M y cols. Dolor de origen muscular: dolor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fibromialgia. Soc.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Esp. del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Dolor. 2007 enero-febrero; 1(14): 36-44.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Zuil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Escobar J y cols. Modificaciones del umbral de dolor en un punto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gatillo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tras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tecnica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energı́a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muscular. Sociedad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española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 dolor. 2010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octubre; 17(7).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Altan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y cols. Investigation of effects of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GaAs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laser therapy on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cervical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myofascial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Reumathol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2005 enero; 25(1): 23-27.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36.- Salinas Bueno I y cols. Terapia manual y terapia combinada en el abordaje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puntos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gatillo: Revisión bibliográfica. Fisioterapia. 2008 enero; 31(1); 17-23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37.-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Gonçalves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Silva A. Head posture assessment for patients with neck pain: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useful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?. Therapy and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Rehabilit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2009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enero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1(16)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38.- Helsinki. Declaración de Helsinki de la Asociación Médica Mundial.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1975. Apéndice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F: 203-206.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39.- Hernández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Sampieri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R., Fernández Collado C, Baptista Lucio P. Metodología de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Investigación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5th ed. México. D.F 2010, 2006, 1998,1991: 83-84.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40.- Hernández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Sampieri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R., Carlos Fernández Collado, Pilar Baptista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Lucio, Metodología 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Investigación, 5th ed. México. D.F 2010, 2006,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1998,1991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Pag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158-159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41.- A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A. The role of forward head correction in management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adolescent idiopathic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scoliotic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patients: a randomized controlled trial. Clinical Rehabilitation.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2012;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26(12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1123-1132.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42.- Harman K,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Hubley-Kozey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 y cols. Effectiveness of an exercise program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 head posture in normal adults: A randomized, controlled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10-week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trial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Manual &amp;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Manipulative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2005 septiembre; 3(13).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43.- Prentice W. Técnicas de rehabilitación en la medicina deportiva. 3rd ed.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Barcelona: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Paidotribo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2001.</a:t>
            </a:r>
          </a:p>
          <a:p>
            <a:pPr algn="just"/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44.-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Brotzman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B, </a:t>
            </a:r>
            <a:r>
              <a:rPr lang="es-CL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Wilksegundos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K. Rehabilitación ortopédica clínica. 2° ed. </a:t>
            </a:r>
            <a:r>
              <a:rPr lang="es-CL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Madrid: </a:t>
            </a:r>
            <a:r>
              <a:rPr lang="es-CL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Elsevier</a:t>
            </a:r>
            <a:r>
              <a:rPr lang="es-CL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2005: 157.</a:t>
            </a:r>
          </a:p>
        </p:txBody>
      </p:sp>
    </p:spTree>
    <p:extLst>
      <p:ext uri="{BB962C8B-B14F-4D97-AF65-F5344CB8AC3E}">
        <p14:creationId xmlns:p14="http://schemas.microsoft.com/office/powerpoint/2010/main" val="4724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476520"/>
            <a:ext cx="1219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45.-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McAtee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C. Estiramientos facilitados: Estiramientos y fortalecimiento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 facilitación 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neuromuscular propioceptiva. 3° ed. Madrid: Médica panamericana. 2007.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46.-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Cleland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J, Fernández de las Peñas,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Huijbregts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P. Síndrome doloroso en el cuello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en 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miembro superior.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Elsevier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Sciences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47.-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Fejer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Kyvik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Hartvigsen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H. The prevalence of neck pain in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population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systematic critical review of the literature.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Spine J.2006; 15: 834–848.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48.-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Gadotti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I. Measurement Properties of the Sagittal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Craniocervical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Edmonton: University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Alberta, Faculty of Rehabilitation Medicine; 2010.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49.-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Liebenson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C, Manual de rehabilitación de columna vertebral. 2ª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Edición. </a:t>
            </a:r>
            <a:r>
              <a:rPr lang="es-C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Paidotribo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1999.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50.- Prentice W. Técnicas de rehabilitación en la medicina deportiva. 3ª ed.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Barcelona: </a:t>
            </a:r>
            <a:r>
              <a:rPr lang="es-C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Paidotribo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2001.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51.- Harman K.,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Hubley-Kozey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C., Butler H., Effectiveness of an Exercise Program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 Head Posture in Normal Adults: A Randomized, Controlled 10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Week Trial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Journal of Manual &amp; Manipulative Therapy. 2005. Vol. 13 No. 3 163 - 176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50.-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Damila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Nápoles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García,I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Lizet García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Cabrera,II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MsC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Oscar Rodríguez 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Reyes II y Dr. C. Danilo Nápoles Méndez III.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tendencies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physiopathological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bases of bruxism. MEDISAN 2014; 18(8):1149-1156.</a:t>
            </a:r>
          </a:p>
          <a:p>
            <a:pPr algn="just"/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51.- M. Ruiz, V. Nadador, J. Fernández-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Alcantud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Hernández-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Salván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Riquelme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Benito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Dolor de origen muscular: dolor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fibromialgia. Rev. Soc. Esp.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Dolor. 2007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(1) 36-44.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52.- Enrique Avelino Estévez Rivera*.Dolor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Medunab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Diciembre de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2001. Vol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 Número 12. 161-166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53.- Anthony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Chila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Foundations of Osteopathic Medicine. 3ª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Edición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</a:t>
            </a:r>
            <a:r>
              <a:rPr lang="es-C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Osteopathic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Association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2010.</a:t>
            </a:r>
          </a:p>
          <a:p>
            <a:pPr algn="just"/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54.- M. Ruiz, V. Nadador, J. Fernández-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Alcantud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Hernández-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Salván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Riquelme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Benito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Dolor de origen muscular: dolor </a:t>
            </a:r>
            <a:r>
              <a:rPr lang="es-C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miofascial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fibromialgia. Rev. Soc. Esp. </a:t>
            </a:r>
            <a:r>
              <a:rPr lang="es-C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Dolor.2007</a:t>
            </a:r>
            <a:r>
              <a:rPr lang="es-CL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(1) 36-44.</a:t>
            </a:r>
          </a:p>
        </p:txBody>
      </p:sp>
    </p:spTree>
    <p:extLst>
      <p:ext uri="{BB962C8B-B14F-4D97-AF65-F5344CB8AC3E}">
        <p14:creationId xmlns:p14="http://schemas.microsoft.com/office/powerpoint/2010/main" val="31036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7730" y="1230411"/>
            <a:ext cx="112303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dirty="0">
                <a:latin typeface="Times New Roman" panose="02020603050405020304" pitchFamily="18" charset="0"/>
              </a:rPr>
              <a:t>55.- I. Salinas Bueno, C. Moreno Gómez, O. Velasco Roldán y A. </a:t>
            </a:r>
            <a:r>
              <a:rPr lang="es-CL" dirty="0" err="1">
                <a:latin typeface="Times New Roman" panose="02020603050405020304" pitchFamily="18" charset="0"/>
              </a:rPr>
              <a:t>Aguiló</a:t>
            </a:r>
            <a:r>
              <a:rPr lang="es-CL" dirty="0">
                <a:latin typeface="Times New Roman" panose="02020603050405020304" pitchFamily="18" charset="0"/>
              </a:rPr>
              <a:t> Pons. </a:t>
            </a:r>
            <a:r>
              <a:rPr lang="es-CL" dirty="0" smtClean="0">
                <a:latin typeface="Times New Roman" panose="02020603050405020304" pitchFamily="18" charset="0"/>
              </a:rPr>
              <a:t>Terapia manual </a:t>
            </a:r>
            <a:r>
              <a:rPr lang="es-CL" dirty="0">
                <a:latin typeface="Times New Roman" panose="02020603050405020304" pitchFamily="18" charset="0"/>
              </a:rPr>
              <a:t>y terapia combinada en el abordaje de puntos gatillo: Revisión </a:t>
            </a:r>
            <a:r>
              <a:rPr lang="es-CL" dirty="0" smtClean="0">
                <a:latin typeface="Times New Roman" panose="02020603050405020304" pitchFamily="18" charset="0"/>
              </a:rPr>
              <a:t>bibliográfica. Fisioterapia</a:t>
            </a:r>
            <a:r>
              <a:rPr lang="es-CL" dirty="0">
                <a:latin typeface="Times New Roman" panose="02020603050405020304" pitchFamily="18" charset="0"/>
              </a:rPr>
              <a:t>. 2009; 31(1):17–23.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</a:rPr>
              <a:t>56.- </a:t>
            </a:r>
            <a:r>
              <a:rPr lang="es-CL" dirty="0" err="1">
                <a:latin typeface="Times New Roman" panose="02020603050405020304" pitchFamily="18" charset="0"/>
              </a:rPr>
              <a:t>Zuil</a:t>
            </a:r>
            <a:r>
              <a:rPr lang="es-CL" dirty="0">
                <a:latin typeface="Times New Roman" panose="02020603050405020304" pitchFamily="18" charset="0"/>
              </a:rPr>
              <a:t> Escobar J et al, Modificaciones del umbral de dolor en un punto </a:t>
            </a:r>
            <a:r>
              <a:rPr lang="es-CL" dirty="0" smtClean="0">
                <a:latin typeface="Times New Roman" panose="02020603050405020304" pitchFamily="18" charset="0"/>
              </a:rPr>
              <a:t>gatillo </a:t>
            </a:r>
            <a:r>
              <a:rPr lang="es-CL" dirty="0" err="1" smtClean="0">
                <a:latin typeface="Times New Roman" panose="02020603050405020304" pitchFamily="18" charset="0"/>
              </a:rPr>
              <a:t>miofascial</a:t>
            </a:r>
            <a:r>
              <a:rPr lang="es-CL" dirty="0" smtClean="0">
                <a:latin typeface="Times New Roman" panose="02020603050405020304" pitchFamily="18" charset="0"/>
              </a:rPr>
              <a:t> </a:t>
            </a:r>
            <a:r>
              <a:rPr lang="es-CL" dirty="0">
                <a:latin typeface="Times New Roman" panose="02020603050405020304" pitchFamily="18" charset="0"/>
              </a:rPr>
              <a:t>tras técnica de energía muscular, Rev. Soc. </a:t>
            </a:r>
            <a:r>
              <a:rPr lang="es-CL" dirty="0" err="1">
                <a:latin typeface="Times New Roman" panose="02020603050405020304" pitchFamily="18" charset="0"/>
              </a:rPr>
              <a:t>Esp</a:t>
            </a:r>
            <a:r>
              <a:rPr lang="es-CL" dirty="0">
                <a:latin typeface="Times New Roman" panose="02020603050405020304" pitchFamily="18" charset="0"/>
              </a:rPr>
              <a:t> Dolor. 2010; 17 (7):313–319.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</a:rPr>
              <a:t>57.- Simon </a:t>
            </a:r>
            <a:r>
              <a:rPr lang="en-US" dirty="0" err="1">
                <a:latin typeface="Times New Roman" panose="02020603050405020304" pitchFamily="18" charset="0"/>
              </a:rPr>
              <a:t>Vulfsons,Trigger</a:t>
            </a:r>
            <a:r>
              <a:rPr lang="en-US" dirty="0">
                <a:latin typeface="Times New Roman" panose="02020603050405020304" pitchFamily="18" charset="0"/>
              </a:rPr>
              <a:t> Point Needling: Techniques and Outcome, </a:t>
            </a:r>
            <a:r>
              <a:rPr lang="en-US" dirty="0" err="1">
                <a:latin typeface="Times New Roman" panose="02020603050405020304" pitchFamily="18" charset="0"/>
              </a:rPr>
              <a:t>Curr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</a:rPr>
              <a:t>Pain </a:t>
            </a:r>
            <a:r>
              <a:rPr lang="es-CL" dirty="0" err="1" smtClean="0">
                <a:latin typeface="Times New Roman" panose="02020603050405020304" pitchFamily="18" charset="0"/>
              </a:rPr>
              <a:t>Headache</a:t>
            </a:r>
            <a:r>
              <a:rPr lang="es-CL" dirty="0" smtClean="0">
                <a:latin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</a:rPr>
              <a:t>Rep</a:t>
            </a:r>
            <a:r>
              <a:rPr lang="es-CL" dirty="0">
                <a:latin typeface="Times New Roman" panose="02020603050405020304" pitchFamily="18" charset="0"/>
              </a:rPr>
              <a:t> (2012) 16:407–412.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</a:rPr>
              <a:t>58.- Fernandez de </a:t>
            </a:r>
            <a:r>
              <a:rPr lang="en-US" dirty="0" err="1">
                <a:latin typeface="Times New Roman" panose="02020603050405020304" pitchFamily="18" charset="0"/>
              </a:rPr>
              <a:t>las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Peñas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C,Myofascial</a:t>
            </a:r>
            <a:r>
              <a:rPr lang="en-US" dirty="0">
                <a:latin typeface="Times New Roman" panose="02020603050405020304" pitchFamily="18" charset="0"/>
              </a:rPr>
              <a:t> trigger points in subjects presenting </a:t>
            </a:r>
            <a:r>
              <a:rPr lang="en-US" dirty="0" smtClean="0">
                <a:latin typeface="Times New Roman" panose="02020603050405020304" pitchFamily="18" charset="0"/>
              </a:rPr>
              <a:t>with mechanical </a:t>
            </a:r>
            <a:r>
              <a:rPr lang="en-US" dirty="0">
                <a:latin typeface="Times New Roman" panose="02020603050405020304" pitchFamily="18" charset="0"/>
              </a:rPr>
              <a:t>neck pain: A blinded, controlled study, Manual Therapy 12 (2007) 29–33.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</a:rPr>
              <a:t>59.- </a:t>
            </a:r>
            <a:r>
              <a:rPr lang="en-US" dirty="0" err="1">
                <a:latin typeface="Times New Roman" panose="02020603050405020304" pitchFamily="18" charset="0"/>
              </a:rPr>
              <a:t>Seyyed-Ehsan</a:t>
            </a:r>
            <a:r>
              <a:rPr lang="en-US" dirty="0">
                <a:latin typeface="Times New Roman" panose="02020603050405020304" pitchFamily="18" charset="0"/>
              </a:rPr>
              <a:t>; </a:t>
            </a:r>
            <a:r>
              <a:rPr lang="en-US" dirty="0" err="1">
                <a:latin typeface="Times New Roman" panose="02020603050405020304" pitchFamily="18" charset="0"/>
              </a:rPr>
              <a:t>Ekhtiari</a:t>
            </a:r>
            <a:r>
              <a:rPr lang="en-US" dirty="0">
                <a:latin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</a:rPr>
              <a:t>Hamed</a:t>
            </a:r>
            <a:r>
              <a:rPr lang="en-US" dirty="0">
                <a:latin typeface="Times New Roman" panose="02020603050405020304" pitchFamily="18" charset="0"/>
              </a:rPr>
              <a:t>. A Review on Experimental Assessments of </a:t>
            </a:r>
            <a:r>
              <a:rPr lang="en-US" dirty="0" smtClean="0">
                <a:latin typeface="Times New Roman" panose="02020603050405020304" pitchFamily="18" charset="0"/>
              </a:rPr>
              <a:t>Pain Threshold </a:t>
            </a:r>
            <a:r>
              <a:rPr lang="en-US" dirty="0">
                <a:latin typeface="Times New Roman" panose="02020603050405020304" pitchFamily="18" charset="0"/>
              </a:rPr>
              <a:t>in Healthy Human Subjects. (2010). BCN 1 (4): pp. 62-67.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</a:rPr>
              <a:t>60.- </a:t>
            </a:r>
            <a:r>
              <a:rPr lang="es-CL" dirty="0" err="1">
                <a:latin typeface="Times New Roman" panose="02020603050405020304" pitchFamily="18" charset="0"/>
              </a:rPr>
              <a:t>DeLaune</a:t>
            </a:r>
            <a:r>
              <a:rPr lang="es-CL" dirty="0">
                <a:latin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</a:rPr>
              <a:t>Valerie</a:t>
            </a:r>
            <a:r>
              <a:rPr lang="es-CL" dirty="0">
                <a:latin typeface="Times New Roman" panose="02020603050405020304" pitchFamily="18" charset="0"/>
              </a:rPr>
              <a:t>. Puntos Gatillo, tratamiento para aliviar el dolor. 1ª </a:t>
            </a:r>
            <a:r>
              <a:rPr lang="es-CL" dirty="0" smtClean="0">
                <a:latin typeface="Times New Roman" panose="02020603050405020304" pitchFamily="18" charset="0"/>
              </a:rPr>
              <a:t>Edición. </a:t>
            </a:r>
            <a:r>
              <a:rPr lang="es-CL" dirty="0" err="1" smtClean="0">
                <a:latin typeface="Times New Roman" panose="02020603050405020304" pitchFamily="18" charset="0"/>
              </a:rPr>
              <a:t>Paidotribo</a:t>
            </a:r>
            <a:r>
              <a:rPr lang="es-CL" dirty="0">
                <a:latin typeface="Times New Roman" panose="02020603050405020304" pitchFamily="18" charset="0"/>
              </a:rPr>
              <a:t>. 2013.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</a:rPr>
              <a:t>61.- Michele K. Moore, </a:t>
            </a:r>
            <a:r>
              <a:rPr lang="en-US" dirty="0" err="1">
                <a:latin typeface="Times New Roman" panose="02020603050405020304" pitchFamily="18" charset="0"/>
              </a:rPr>
              <a:t>DCa</a:t>
            </a:r>
            <a:r>
              <a:rPr lang="en-US" dirty="0">
                <a:latin typeface="Times New Roman" panose="02020603050405020304" pitchFamily="18" charset="0"/>
              </a:rPr>
              <a:t>. Upper Crossed Syndrome and its relationship </a:t>
            </a:r>
            <a:r>
              <a:rPr lang="en-US" dirty="0" smtClean="0">
                <a:latin typeface="Times New Roman" panose="02020603050405020304" pitchFamily="18" charset="0"/>
              </a:rPr>
              <a:t>to </a:t>
            </a:r>
            <a:r>
              <a:rPr lang="en-US" dirty="0" err="1" smtClean="0">
                <a:latin typeface="Times New Roman" panose="02020603050405020304" pitchFamily="18" charset="0"/>
              </a:rPr>
              <a:t>cervicogenic</a:t>
            </a:r>
            <a:r>
              <a:rPr lang="en-US" dirty="0" smtClean="0">
                <a:latin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</a:rPr>
              <a:t>headache. J Manipulative </a:t>
            </a:r>
            <a:r>
              <a:rPr lang="en-US" dirty="0" err="1">
                <a:latin typeface="Times New Roman" panose="02020603050405020304" pitchFamily="18" charset="0"/>
              </a:rPr>
              <a:t>Physiol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Ther</a:t>
            </a:r>
            <a:r>
              <a:rPr lang="en-US" dirty="0">
                <a:latin typeface="Times New Roman" panose="02020603050405020304" pitchFamily="18" charset="0"/>
              </a:rPr>
              <a:t>. 2004. 27:414-20</a:t>
            </a:r>
          </a:p>
          <a:p>
            <a:pPr algn="just"/>
            <a:r>
              <a:rPr lang="es-CL" dirty="0">
                <a:latin typeface="Times New Roman" panose="02020603050405020304" pitchFamily="18" charset="0"/>
              </a:rPr>
              <a:t>62.- Stephanie S Lynch, Charles A </a:t>
            </a:r>
            <a:r>
              <a:rPr lang="es-CL" dirty="0" err="1">
                <a:latin typeface="Times New Roman" panose="02020603050405020304" pitchFamily="18" charset="0"/>
              </a:rPr>
              <a:t>Thigpen</a:t>
            </a:r>
            <a:r>
              <a:rPr lang="es-CL" dirty="0">
                <a:latin typeface="Times New Roman" panose="02020603050405020304" pitchFamily="18" charset="0"/>
              </a:rPr>
              <a:t>, </a:t>
            </a:r>
            <a:r>
              <a:rPr lang="es-CL" dirty="0" err="1">
                <a:latin typeface="Times New Roman" panose="02020603050405020304" pitchFamily="18" charset="0"/>
              </a:rPr>
              <a:t>Jason</a:t>
            </a:r>
            <a:r>
              <a:rPr lang="es-CL" dirty="0">
                <a:latin typeface="Times New Roman" panose="02020603050405020304" pitchFamily="18" charset="0"/>
              </a:rPr>
              <a:t> P </a:t>
            </a:r>
            <a:r>
              <a:rPr lang="es-CL" dirty="0" err="1">
                <a:latin typeface="Times New Roman" panose="02020603050405020304" pitchFamily="18" charset="0"/>
              </a:rPr>
              <a:t>Mihalik</a:t>
            </a:r>
            <a:r>
              <a:rPr lang="es-CL" dirty="0">
                <a:latin typeface="Times New Roman" panose="02020603050405020304" pitchFamily="18" charset="0"/>
              </a:rPr>
              <a:t>, William E </a:t>
            </a:r>
            <a:r>
              <a:rPr lang="es-CL" dirty="0" err="1" smtClean="0">
                <a:latin typeface="Times New Roman" panose="02020603050405020304" pitchFamily="18" charset="0"/>
              </a:rPr>
              <a:t>Prentice,Darin</a:t>
            </a:r>
            <a:r>
              <a:rPr lang="es-CL" dirty="0" smtClean="0">
                <a:latin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</a:rPr>
              <a:t>Padua</a:t>
            </a:r>
            <a:r>
              <a:rPr lang="en-US" dirty="0">
                <a:latin typeface="Times New Roman" panose="02020603050405020304" pitchFamily="18" charset="0"/>
              </a:rPr>
              <a:t>; The effects of an exercise intervention on forward head and rounded </a:t>
            </a:r>
            <a:r>
              <a:rPr lang="en-US" dirty="0" smtClean="0">
                <a:latin typeface="Times New Roman" panose="02020603050405020304" pitchFamily="18" charset="0"/>
              </a:rPr>
              <a:t>shoulder </a:t>
            </a:r>
            <a:r>
              <a:rPr lang="es-CL" dirty="0" err="1" smtClean="0">
                <a:latin typeface="Times New Roman" panose="02020603050405020304" pitchFamily="18" charset="0"/>
              </a:rPr>
              <a:t>postures</a:t>
            </a:r>
            <a:r>
              <a:rPr lang="es-CL" dirty="0" smtClean="0">
                <a:latin typeface="Times New Roman" panose="02020603050405020304" pitchFamily="18" charset="0"/>
              </a:rPr>
              <a:t> </a:t>
            </a:r>
            <a:r>
              <a:rPr lang="es-CL" dirty="0">
                <a:latin typeface="Times New Roman" panose="02020603050405020304" pitchFamily="18" charset="0"/>
              </a:rPr>
              <a:t>in elite </a:t>
            </a:r>
            <a:r>
              <a:rPr lang="es-CL" dirty="0" err="1">
                <a:latin typeface="Times New Roman" panose="02020603050405020304" pitchFamily="18" charset="0"/>
              </a:rPr>
              <a:t>swimmers</a:t>
            </a:r>
            <a:r>
              <a:rPr lang="es-CL" dirty="0">
                <a:latin typeface="Times New Roman" panose="02020603050405020304" pitchFamily="18" charset="0"/>
              </a:rPr>
              <a:t>. Br J </a:t>
            </a:r>
            <a:r>
              <a:rPr lang="es-CL" dirty="0" err="1">
                <a:latin typeface="Times New Roman" panose="02020603050405020304" pitchFamily="18" charset="0"/>
              </a:rPr>
              <a:t>Sports</a:t>
            </a:r>
            <a:r>
              <a:rPr lang="es-CL" dirty="0">
                <a:latin typeface="Times New Roman" panose="02020603050405020304" pitchFamily="18" charset="0"/>
              </a:rPr>
              <a:t> </a:t>
            </a:r>
            <a:r>
              <a:rPr lang="es-CL" dirty="0" err="1">
                <a:latin typeface="Times New Roman" panose="02020603050405020304" pitchFamily="18" charset="0"/>
              </a:rPr>
              <a:t>Med</a:t>
            </a:r>
            <a:r>
              <a:rPr lang="es-CL" dirty="0">
                <a:latin typeface="Times New Roman" panose="02020603050405020304" pitchFamily="18" charset="0"/>
              </a:rPr>
              <a:t> 2010; 44: 376–381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5185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114" y="303861"/>
            <a:ext cx="1563173" cy="136777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70726" y="166566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600" b="1" i="0" u="none" strike="noStrike" baseline="0" dirty="0" smtClean="0">
                <a:latin typeface="Times New Roman" panose="02020603050405020304" pitchFamily="18" charset="0"/>
              </a:rPr>
              <a:t>Facultad de Ciencias de la Rehabilitación</a:t>
            </a:r>
          </a:p>
          <a:p>
            <a:pPr algn="ctr"/>
            <a:r>
              <a:rPr lang="es-CL" sz="1600" b="1" i="0" u="none" strike="noStrike" baseline="0" dirty="0" smtClean="0">
                <a:latin typeface="Times New Roman" panose="02020603050405020304" pitchFamily="18" charset="0"/>
              </a:rPr>
              <a:t>Escuela de kinesiología</a:t>
            </a:r>
            <a:endParaRPr lang="es-CL" sz="1600" b="1" dirty="0"/>
          </a:p>
        </p:txBody>
      </p:sp>
      <p:sp>
        <p:nvSpPr>
          <p:cNvPr id="6" name="Rectángulo 5"/>
          <p:cNvSpPr/>
          <p:nvPr/>
        </p:nvSpPr>
        <p:spPr>
          <a:xfrm>
            <a:off x="1895340" y="2324876"/>
            <a:ext cx="82467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“Comparación de la efectividad de un tratamiento de fortalecimiento de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musculatura cervical con y sin la aplicación conjunta de un tratamiento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de puntos gatillo en los músculos trapecio superior y/o</a:t>
            </a:r>
          </a:p>
          <a:p>
            <a:pPr algn="ctr"/>
            <a:r>
              <a:rPr lang="es-CL" sz="1900" b="1" i="0" u="none" strike="noStrike" baseline="0" dirty="0" err="1" smtClean="0">
                <a:latin typeface="Times New Roman" panose="02020603050405020304" pitchFamily="18" charset="0"/>
              </a:rPr>
              <a:t>estenocleidooccipitomastoideo</a:t>
            </a:r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, en sujetos entre 18 a 25 años,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estudiantes de educación superior de la región de Valparaíso, que</a:t>
            </a:r>
          </a:p>
          <a:p>
            <a:pPr algn="ctr"/>
            <a:r>
              <a:rPr lang="es-CL" sz="1900" b="1" i="0" u="none" strike="noStrike" baseline="0" dirty="0" smtClean="0">
                <a:latin typeface="Times New Roman" panose="02020603050405020304" pitchFamily="18" charset="0"/>
              </a:rPr>
              <a:t>presenten anteposición de cabeza sobre cuello.”</a:t>
            </a:r>
            <a:endParaRPr lang="es-CL" sz="1900" b="1" dirty="0"/>
          </a:p>
        </p:txBody>
      </p:sp>
      <p:sp>
        <p:nvSpPr>
          <p:cNvPr id="7" name="Rectángulo 6"/>
          <p:cNvSpPr/>
          <p:nvPr/>
        </p:nvSpPr>
        <p:spPr>
          <a:xfrm>
            <a:off x="2944700" y="4261687"/>
            <a:ext cx="6096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500" b="1" i="0" u="none" strike="noStrike" baseline="0" dirty="0" smtClean="0">
                <a:latin typeface="Times New Roman" panose="02020603050405020304" pitchFamily="18" charset="0"/>
              </a:rPr>
              <a:t>Tesis para optar al grado de Licenciado en Kinesiología.</a:t>
            </a:r>
          </a:p>
          <a:p>
            <a:pPr algn="ctr"/>
            <a:r>
              <a:rPr lang="es-CL" sz="1500" b="1" i="0" u="none" strike="noStrike" baseline="0" dirty="0" smtClean="0">
                <a:latin typeface="Times New Roman" panose="02020603050405020304" pitchFamily="18" charset="0"/>
              </a:rPr>
              <a:t>Integrantes: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Felipe </a:t>
            </a:r>
            <a:r>
              <a:rPr lang="es-CL" sz="1500" i="0" u="none" strike="noStrike" baseline="0" dirty="0" err="1" smtClean="0">
                <a:latin typeface="Times New Roman" panose="02020603050405020304" pitchFamily="18" charset="0"/>
              </a:rPr>
              <a:t>Alvarez</a:t>
            </a:r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 Pinto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Laia </a:t>
            </a:r>
            <a:r>
              <a:rPr lang="es-CL" sz="1500" i="0" u="none" strike="noStrike" baseline="0" dirty="0" err="1" smtClean="0">
                <a:latin typeface="Times New Roman" panose="02020603050405020304" pitchFamily="18" charset="0"/>
              </a:rPr>
              <a:t>Cojó</a:t>
            </a:r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 Bravo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Franco Salinas Bravo</a:t>
            </a:r>
          </a:p>
          <a:p>
            <a:pPr algn="ctr"/>
            <a:r>
              <a:rPr lang="es-CL" sz="1500" i="0" u="none" strike="noStrike" baseline="0" dirty="0" smtClean="0">
                <a:latin typeface="Times New Roman" panose="02020603050405020304" pitchFamily="18" charset="0"/>
              </a:rPr>
              <a:t>Ximena Tobar González</a:t>
            </a:r>
          </a:p>
          <a:p>
            <a:pPr algn="ctr"/>
            <a:endParaRPr lang="pt-BR" sz="1500" i="0" u="none" strike="noStrike" baseline="0" dirty="0" smtClean="0">
              <a:latin typeface="Times New Roman" panose="02020603050405020304" pitchFamily="18" charset="0"/>
            </a:endParaRPr>
          </a:p>
          <a:p>
            <a:pPr algn="ctr"/>
            <a:r>
              <a:rPr lang="pt-BR" sz="1500" b="1" i="0" u="none" strike="noStrike" baseline="0" dirty="0" err="1" smtClean="0">
                <a:latin typeface="Times New Roman" panose="02020603050405020304" pitchFamily="18" charset="0"/>
              </a:rPr>
              <a:t>Profesor</a:t>
            </a:r>
            <a:r>
              <a:rPr lang="pt-BR" sz="1500" b="1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b="1" i="0" u="none" strike="noStrike" baseline="0" dirty="0" err="1" smtClean="0">
                <a:latin typeface="Times New Roman" panose="02020603050405020304" pitchFamily="18" charset="0"/>
              </a:rPr>
              <a:t>Guía</a:t>
            </a:r>
            <a:r>
              <a:rPr lang="pt-BR" sz="1500" b="1" i="0" u="none" strike="noStrike" baseline="0" dirty="0" smtClean="0">
                <a:latin typeface="Times New Roman" panose="02020603050405020304" pitchFamily="18" charset="0"/>
              </a:rPr>
              <a:t>: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Klga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.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Oriana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Rozas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 </a:t>
            </a:r>
            <a:r>
              <a:rPr lang="pt-BR" sz="1500" i="0" u="none" strike="noStrike" baseline="0" dirty="0" err="1" smtClean="0">
                <a:latin typeface="Times New Roman" panose="02020603050405020304" pitchFamily="18" charset="0"/>
              </a:rPr>
              <a:t>Maureira</a:t>
            </a:r>
            <a:r>
              <a:rPr lang="pt-BR" sz="1500" i="0" u="none" strike="noStrike" baseline="0" dirty="0" smtClean="0">
                <a:latin typeface="Times New Roman" panose="02020603050405020304" pitchFamily="18" charset="0"/>
              </a:rPr>
              <a:t>.</a:t>
            </a:r>
          </a:p>
          <a:p>
            <a:pPr algn="ctr"/>
            <a:endParaRPr lang="es-CL" sz="1500" i="0" u="none" strike="noStrike" baseline="0" dirty="0" smtClean="0">
              <a:latin typeface="Times New Roman" panose="02020603050405020304" pitchFamily="18" charset="0"/>
            </a:endParaRPr>
          </a:p>
          <a:p>
            <a:pPr algn="ctr"/>
            <a:r>
              <a:rPr lang="es-CL" sz="1500" b="1" i="0" u="none" strike="noStrike" baseline="0" dirty="0" smtClean="0">
                <a:latin typeface="Times New Roman" panose="02020603050405020304" pitchFamily="18" charset="0"/>
              </a:rPr>
              <a:t>Agosto 2015, Viña Del Mar.</a:t>
            </a:r>
            <a:endParaRPr lang="es-CL" sz="1500" b="1" dirty="0"/>
          </a:p>
        </p:txBody>
      </p:sp>
    </p:spTree>
    <p:extLst>
      <p:ext uri="{BB962C8B-B14F-4D97-AF65-F5344CB8AC3E}">
        <p14:creationId xmlns:p14="http://schemas.microsoft.com/office/powerpoint/2010/main" val="62266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78200" y="104998"/>
            <a:ext cx="576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Cadenas Musculares</a:t>
            </a:r>
          </a:p>
          <a:p>
            <a:endParaRPr lang="es-CL" sz="4800" u="sng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8166" y="2101555"/>
            <a:ext cx="1796375" cy="430007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25" y="1820409"/>
            <a:ext cx="2851746" cy="43898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9150" y="1854555"/>
            <a:ext cx="2571062" cy="4547074"/>
          </a:xfrm>
          <a:prstGeom prst="rect">
            <a:avLst/>
          </a:prstGeom>
        </p:spPr>
      </p:pic>
      <p:sp>
        <p:nvSpPr>
          <p:cNvPr id="6" name="Elipse 5"/>
          <p:cNvSpPr/>
          <p:nvPr/>
        </p:nvSpPr>
        <p:spPr>
          <a:xfrm>
            <a:off x="8436433" y="1117600"/>
            <a:ext cx="3006267" cy="657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>
                <a:sym typeface="Wingdings" panose="05000000000000000000" pitchFamily="2" charset="2"/>
              </a:rPr>
              <a:t>CADENA ESTÁTICA</a:t>
            </a:r>
            <a:endParaRPr lang="es-CL" sz="2400" dirty="0"/>
          </a:p>
        </p:txBody>
      </p:sp>
      <p:sp>
        <p:nvSpPr>
          <p:cNvPr id="7" name="Elipse 6"/>
          <p:cNvSpPr/>
          <p:nvPr/>
        </p:nvSpPr>
        <p:spPr>
          <a:xfrm>
            <a:off x="4530673" y="1163008"/>
            <a:ext cx="3006267" cy="657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>
                <a:sym typeface="Wingdings" panose="05000000000000000000" pitchFamily="2" charset="2"/>
              </a:rPr>
              <a:t>CADENA CRUZADA</a:t>
            </a:r>
            <a:endParaRPr lang="es-CL" sz="2400" dirty="0"/>
          </a:p>
        </p:txBody>
      </p:sp>
      <p:sp>
        <p:nvSpPr>
          <p:cNvPr id="8" name="Elipse 7"/>
          <p:cNvSpPr/>
          <p:nvPr/>
        </p:nvSpPr>
        <p:spPr>
          <a:xfrm>
            <a:off x="624913" y="1117600"/>
            <a:ext cx="3006267" cy="657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/>
              <a:t>CADENA RECTA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544866" y="6350830"/>
            <a:ext cx="839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0" i="0" u="none" strike="noStrike" baseline="0" dirty="0" err="1" smtClean="0">
                <a:latin typeface="Times New Roman" panose="02020603050405020304" pitchFamily="18" charset="0"/>
              </a:rPr>
              <a:t>Busquet</a:t>
            </a:r>
            <a:r>
              <a:rPr lang="es-CL" b="0" i="0" u="none" strike="noStrike" baseline="0" dirty="0" smtClean="0">
                <a:latin typeface="Times New Roman" panose="02020603050405020304" pitchFamily="18" charset="0"/>
              </a:rPr>
              <a:t> L. Cadenas musculares. 6th ed. Barcelona: </a:t>
            </a:r>
            <a:r>
              <a:rPr lang="es-CL" b="0" i="0" u="none" strike="noStrike" baseline="0" dirty="0" err="1" smtClean="0">
                <a:latin typeface="Times New Roman" panose="02020603050405020304" pitchFamily="18" charset="0"/>
              </a:rPr>
              <a:t>Paidotribo</a:t>
            </a:r>
            <a:r>
              <a:rPr lang="es-CL" b="0" i="0" u="none" strike="noStrike" baseline="0" dirty="0" smtClean="0">
                <a:latin typeface="Times New Roman" panose="02020603050405020304" pitchFamily="18" charset="0"/>
              </a:rPr>
              <a:t>; 2002: 15-146.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0986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378200" y="104998"/>
            <a:ext cx="576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Cadenas Musculares</a:t>
            </a:r>
          </a:p>
          <a:p>
            <a:endParaRPr lang="es-CL" sz="4800" u="sng" dirty="0"/>
          </a:p>
        </p:txBody>
      </p:sp>
      <p:sp>
        <p:nvSpPr>
          <p:cNvPr id="3" name="CuadroTexto 2"/>
          <p:cNvSpPr txBox="1"/>
          <p:nvPr/>
        </p:nvSpPr>
        <p:spPr>
          <a:xfrm>
            <a:off x="0" y="889828"/>
            <a:ext cx="9366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CADENAS RECTAS DE FLEXION-EXTENSION Y SUS RELACIONES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391" y="1013669"/>
            <a:ext cx="2234386" cy="50074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760" y="1351493"/>
            <a:ext cx="2362062" cy="473755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726" y="1351493"/>
            <a:ext cx="2469335" cy="460676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461" y="1377477"/>
            <a:ext cx="1925073" cy="471693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1625600" y="6298124"/>
            <a:ext cx="839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0" i="0" u="none" strike="noStrike" baseline="0" dirty="0" err="1" smtClean="0">
                <a:latin typeface="Times New Roman" panose="02020603050405020304" pitchFamily="18" charset="0"/>
              </a:rPr>
              <a:t>Busquet</a:t>
            </a:r>
            <a:r>
              <a:rPr lang="es-CL" b="0" i="0" u="none" strike="noStrike" baseline="0" dirty="0" smtClean="0">
                <a:latin typeface="Times New Roman" panose="02020603050405020304" pitchFamily="18" charset="0"/>
              </a:rPr>
              <a:t> L. Cadenas musculares. 6th ed. Barcelona: </a:t>
            </a:r>
            <a:r>
              <a:rPr lang="es-CL" b="0" i="0" u="none" strike="noStrike" baseline="0" dirty="0" err="1" smtClean="0">
                <a:latin typeface="Times New Roman" panose="02020603050405020304" pitchFamily="18" charset="0"/>
              </a:rPr>
              <a:t>Paidotribo</a:t>
            </a:r>
            <a:r>
              <a:rPr lang="es-CL" b="0" i="0" u="none" strike="noStrike" baseline="0" dirty="0" smtClean="0">
                <a:latin typeface="Times New Roman" panose="02020603050405020304" pitchFamily="18" charset="0"/>
              </a:rPr>
              <a:t>; 2002: 15-146.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8018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759200" y="104998"/>
            <a:ext cx="7429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Puntos de Gatillo</a:t>
            </a:r>
          </a:p>
          <a:p>
            <a:endParaRPr lang="es-CL" sz="4800" u="sng" dirty="0"/>
          </a:p>
        </p:txBody>
      </p:sp>
      <p:sp>
        <p:nvSpPr>
          <p:cNvPr id="3" name="Rectángulo redondeado 2"/>
          <p:cNvSpPr/>
          <p:nvPr/>
        </p:nvSpPr>
        <p:spPr>
          <a:xfrm>
            <a:off x="561214" y="1650999"/>
            <a:ext cx="1991486" cy="93496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Definición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561214" y="3302000"/>
            <a:ext cx="1991486" cy="93496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Contractura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8" name="Flecha derecha 7"/>
          <p:cNvSpPr/>
          <p:nvPr/>
        </p:nvSpPr>
        <p:spPr>
          <a:xfrm>
            <a:off x="2809447" y="3594543"/>
            <a:ext cx="762180" cy="349875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ángulo redondeado 8"/>
          <p:cNvSpPr/>
          <p:nvPr/>
        </p:nvSpPr>
        <p:spPr>
          <a:xfrm>
            <a:off x="3828374" y="3302000"/>
            <a:ext cx="3220126" cy="11430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L" sz="2400" dirty="0" smtClean="0">
              <a:solidFill>
                <a:schemeClr val="tx1"/>
              </a:solidFill>
            </a:endParaRPr>
          </a:p>
          <a:p>
            <a:r>
              <a:rPr lang="es-CL" sz="2400" dirty="0" smtClean="0">
                <a:solidFill>
                  <a:schemeClr val="tx1"/>
                </a:solidFill>
              </a:rPr>
              <a:t>Sobrecarga muscular repetitiva o mantenida</a:t>
            </a:r>
          </a:p>
          <a:p>
            <a:pPr algn="ctr"/>
            <a:r>
              <a:rPr lang="es-CL" sz="2400" dirty="0" smtClean="0">
                <a:solidFill>
                  <a:schemeClr val="tx1"/>
                </a:solidFill>
              </a:rPr>
              <a:t> </a:t>
            </a:r>
            <a:endParaRPr lang="es-CL" sz="2400" dirty="0">
              <a:solidFill>
                <a:schemeClr val="tx1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775" y="3284018"/>
            <a:ext cx="3209925" cy="24765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887" y="1127880"/>
            <a:ext cx="3781425" cy="1981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Flecha derecha 13"/>
          <p:cNvSpPr/>
          <p:nvPr/>
        </p:nvSpPr>
        <p:spPr>
          <a:xfrm>
            <a:off x="2809447" y="1967201"/>
            <a:ext cx="762180" cy="349875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Rectángulo redondeado 14"/>
          <p:cNvSpPr/>
          <p:nvPr/>
        </p:nvSpPr>
        <p:spPr>
          <a:xfrm>
            <a:off x="3828374" y="1407958"/>
            <a:ext cx="3220126" cy="132254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L" sz="1600" b="1" dirty="0" smtClean="0">
              <a:solidFill>
                <a:schemeClr val="tx1"/>
              </a:solidFill>
            </a:endParaRPr>
          </a:p>
          <a:p>
            <a:r>
              <a:rPr lang="es-CL" sz="1600" b="1" dirty="0" smtClean="0">
                <a:solidFill>
                  <a:schemeClr val="tx1"/>
                </a:solidFill>
              </a:rPr>
              <a:t>Foco irritabilidad asociado a nódulo palpable hipersensible, localizado en una banda tensa de fibras </a:t>
            </a:r>
            <a:r>
              <a:rPr lang="es-CL" sz="1600" b="1" dirty="0" err="1" smtClean="0">
                <a:solidFill>
                  <a:schemeClr val="tx1"/>
                </a:solidFill>
              </a:rPr>
              <a:t>extrafusales</a:t>
            </a:r>
            <a:r>
              <a:rPr lang="es-CL" sz="1600" b="1" dirty="0" smtClean="0">
                <a:solidFill>
                  <a:schemeClr val="tx1"/>
                </a:solidFill>
              </a:rPr>
              <a:t> del músculo.</a:t>
            </a:r>
          </a:p>
          <a:p>
            <a:pPr algn="ctr"/>
            <a:r>
              <a:rPr lang="es-CL" sz="1600" b="1" dirty="0" smtClean="0">
                <a:solidFill>
                  <a:schemeClr val="tx1"/>
                </a:solidFill>
              </a:rPr>
              <a:t> </a:t>
            </a:r>
            <a:endParaRPr lang="es-CL" sz="1600" b="1" dirty="0">
              <a:solidFill>
                <a:schemeClr val="tx1"/>
              </a:solidFill>
            </a:endParaRPr>
          </a:p>
        </p:txBody>
      </p:sp>
      <p:sp>
        <p:nvSpPr>
          <p:cNvPr id="16" name="Pentágono 15"/>
          <p:cNvSpPr/>
          <p:nvPr/>
        </p:nvSpPr>
        <p:spPr>
          <a:xfrm>
            <a:off x="1901577" y="4771035"/>
            <a:ext cx="3162300" cy="901700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</a:rPr>
              <a:t>Dolor y disfunciones motoras</a:t>
            </a:r>
            <a:endParaRPr lang="es-CL" sz="2000" dirty="0">
              <a:solidFill>
                <a:schemeClr val="tx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825500" y="6058452"/>
            <a:ext cx="1076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baseline="0" dirty="0" smtClean="0">
                <a:latin typeface="Times New Roman" panose="02020603050405020304" pitchFamily="18" charset="0"/>
              </a:rPr>
              <a:t>-Simons D., </a:t>
            </a:r>
            <a:r>
              <a:rPr lang="en-US" sz="1400" b="0" i="0" u="none" strike="noStrike" baseline="0" dirty="0" err="1" smtClean="0">
                <a:latin typeface="Times New Roman" panose="02020603050405020304" pitchFamily="18" charset="0"/>
              </a:rPr>
              <a:t>Travell</a:t>
            </a:r>
            <a:r>
              <a:rPr lang="en-US" sz="1400" b="0" i="0" u="none" strike="noStrike" baseline="0" dirty="0" smtClean="0">
                <a:latin typeface="Times New Roman" panose="02020603050405020304" pitchFamily="18" charset="0"/>
              </a:rPr>
              <a:t> J., Simons L. </a:t>
            </a:r>
            <a:r>
              <a:rPr lang="en-US" sz="1400" b="0" i="0" u="none" strike="noStrike" baseline="0" dirty="0" err="1" smtClean="0">
                <a:latin typeface="Times New Roman" panose="02020603050405020304" pitchFamily="18" charset="0"/>
              </a:rPr>
              <a:t>Myofascial</a:t>
            </a:r>
            <a:r>
              <a:rPr lang="en-US" sz="1400" b="0" i="0" u="none" strike="noStrike" baseline="0" dirty="0" smtClean="0">
                <a:latin typeface="Times New Roman" panose="02020603050405020304" pitchFamily="18" charset="0"/>
              </a:rPr>
              <a:t> pain and dysfunction: the trigger point</a:t>
            </a:r>
            <a:r>
              <a:rPr lang="en-US" sz="14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s-CL" sz="1400" b="0" i="0" u="none" strike="noStrike" baseline="0" dirty="0" smtClean="0">
                <a:latin typeface="Times New Roman" panose="02020603050405020304" pitchFamily="18" charset="0"/>
              </a:rPr>
              <a:t>manual. 2nd </a:t>
            </a:r>
            <a:r>
              <a:rPr lang="es-CL" sz="1400" b="0" i="0" u="none" strike="noStrike" baseline="0" dirty="0" err="1" smtClean="0">
                <a:latin typeface="Times New Roman" panose="02020603050405020304" pitchFamily="18" charset="0"/>
              </a:rPr>
              <a:t>ed</a:t>
            </a:r>
            <a:r>
              <a:rPr lang="es-CL" sz="1400" b="0" i="0" u="none" strike="noStrike" baseline="0" dirty="0" smtClean="0">
                <a:latin typeface="Times New Roman" panose="02020603050405020304" pitchFamily="18" charset="0"/>
              </a:rPr>
              <a:t>:</a:t>
            </a:r>
            <a:r>
              <a:rPr lang="es-CL" sz="1400" b="0" i="0" u="none" strike="noStrike" dirty="0" smtClean="0">
                <a:latin typeface="Times New Roman" panose="02020603050405020304" pitchFamily="18" charset="0"/>
              </a:rPr>
              <a:t> </a:t>
            </a:r>
            <a:r>
              <a:rPr lang="es-CL" sz="1400" b="0" i="0" u="none" strike="noStrike" baseline="0" dirty="0" smtClean="0">
                <a:latin typeface="Times New Roman" panose="02020603050405020304" pitchFamily="18" charset="0"/>
              </a:rPr>
              <a:t>Panamericana; 1999.</a:t>
            </a:r>
          </a:p>
          <a:p>
            <a:r>
              <a:rPr lang="es-CL" sz="1400" dirty="0" smtClean="0">
                <a:latin typeface="Times New Roman" panose="02020603050405020304" pitchFamily="18" charset="0"/>
              </a:rPr>
              <a:t>-</a:t>
            </a:r>
            <a:r>
              <a:rPr lang="es-CL" sz="1400" dirty="0"/>
              <a:t>Ruiz M y cols. Dolor de origen muscular: dolor </a:t>
            </a:r>
            <a:r>
              <a:rPr lang="es-CL" sz="1400" dirty="0" err="1"/>
              <a:t>miofascial</a:t>
            </a:r>
            <a:r>
              <a:rPr lang="es-CL" sz="1400" dirty="0"/>
              <a:t> y fibromialgia. Soc. </a:t>
            </a:r>
            <a:r>
              <a:rPr lang="es-CL" sz="1400" dirty="0" smtClean="0"/>
              <a:t>Esp. del </a:t>
            </a:r>
            <a:r>
              <a:rPr lang="es-CL" sz="1400" dirty="0"/>
              <a:t>Dolor. 2007 enero-febrero; 1(14): 36-44</a:t>
            </a:r>
            <a:r>
              <a:rPr lang="es-CL" sz="1400" dirty="0" smtClean="0"/>
              <a:t>.</a:t>
            </a:r>
          </a:p>
          <a:p>
            <a:r>
              <a:rPr lang="es-CL" sz="1400" dirty="0" smtClean="0"/>
              <a:t>-</a:t>
            </a:r>
            <a:r>
              <a:rPr lang="es-CL" sz="1400" dirty="0" err="1"/>
              <a:t>DeLaune</a:t>
            </a:r>
            <a:r>
              <a:rPr lang="es-CL" sz="1400" dirty="0"/>
              <a:t> </a:t>
            </a:r>
            <a:r>
              <a:rPr lang="es-CL" sz="1400" dirty="0" err="1"/>
              <a:t>Valerie</a:t>
            </a:r>
            <a:r>
              <a:rPr lang="es-CL" sz="1400" dirty="0"/>
              <a:t>. Puntos Gatillo, tratamiento para aliviar el dolor. 1ª </a:t>
            </a:r>
            <a:r>
              <a:rPr lang="es-CL" sz="1400" dirty="0" smtClean="0"/>
              <a:t>Edición. </a:t>
            </a:r>
            <a:r>
              <a:rPr lang="es-CL" sz="1400" dirty="0" err="1" smtClean="0"/>
              <a:t>Paidotribo</a:t>
            </a:r>
            <a:r>
              <a:rPr lang="es-CL" sz="1400" dirty="0"/>
              <a:t>. 2013.</a:t>
            </a:r>
          </a:p>
        </p:txBody>
      </p:sp>
    </p:spTree>
    <p:extLst>
      <p:ext uri="{BB962C8B-B14F-4D97-AF65-F5344CB8AC3E}">
        <p14:creationId xmlns:p14="http://schemas.microsoft.com/office/powerpoint/2010/main" val="77853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2542668" y="139519"/>
            <a:ext cx="78967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Planteamiento del Problema</a:t>
            </a:r>
          </a:p>
          <a:p>
            <a:endParaRPr lang="es-CL" sz="4800" u="sng" dirty="0"/>
          </a:p>
        </p:txBody>
      </p:sp>
      <p:sp>
        <p:nvSpPr>
          <p:cNvPr id="5" name="Rectángulo redondeado 4"/>
          <p:cNvSpPr/>
          <p:nvPr/>
        </p:nvSpPr>
        <p:spPr>
          <a:xfrm>
            <a:off x="982612" y="1466843"/>
            <a:ext cx="2264945" cy="899375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Descripción del Problema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3952447" y="1687823"/>
            <a:ext cx="762180" cy="349875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redondeado 6"/>
          <p:cNvSpPr/>
          <p:nvPr/>
        </p:nvSpPr>
        <p:spPr>
          <a:xfrm>
            <a:off x="5761100" y="1466843"/>
            <a:ext cx="3122054" cy="89937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Formulación pregunta del Problema</a:t>
            </a:r>
            <a:endParaRPr lang="es-CL" sz="2400" b="1" dirty="0">
              <a:solidFill>
                <a:schemeClr val="tx1"/>
              </a:solidFill>
            </a:endParaRPr>
          </a:p>
        </p:txBody>
      </p:sp>
      <p:sp>
        <p:nvSpPr>
          <p:cNvPr id="8" name="Shape 42"/>
          <p:cNvSpPr txBox="1"/>
          <p:nvPr/>
        </p:nvSpPr>
        <p:spPr>
          <a:xfrm>
            <a:off x="346200" y="6291301"/>
            <a:ext cx="10829800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Fernández de la Peña C. The Role of Myofascial Trigger Points in Musculoskeletal Pain Syndromes of the Head and Neck. Curr Pain Headache Reports; 2007; 11 (3): 72-365.</a:t>
            </a:r>
          </a:p>
        </p:txBody>
      </p:sp>
      <p:sp>
        <p:nvSpPr>
          <p:cNvPr id="9" name="Flecha derecha 8"/>
          <p:cNvSpPr/>
          <p:nvPr/>
        </p:nvSpPr>
        <p:spPr>
          <a:xfrm rot="5400000">
            <a:off x="6941036" y="2772722"/>
            <a:ext cx="762180" cy="349875"/>
          </a:xfrm>
          <a:prstGeom prst="rightArrow">
            <a:avLst/>
          </a:prstGeo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Rectángulo redondeado 9"/>
          <p:cNvSpPr/>
          <p:nvPr/>
        </p:nvSpPr>
        <p:spPr>
          <a:xfrm>
            <a:off x="3952447" y="3533074"/>
            <a:ext cx="6975927" cy="2325002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000" dirty="0">
                <a:solidFill>
                  <a:schemeClr val="tx1"/>
                </a:solidFill>
              </a:rPr>
              <a:t>¿El tratamiento de puntos gatillo en los músculos trapecio superior </a:t>
            </a:r>
            <a:r>
              <a:rPr lang="es-CL" sz="2000" dirty="0" smtClean="0">
                <a:solidFill>
                  <a:schemeClr val="tx1"/>
                </a:solidFill>
              </a:rPr>
              <a:t>y ECOM aumentará el </a:t>
            </a:r>
            <a:r>
              <a:rPr lang="es-CL" sz="2000" dirty="0">
                <a:solidFill>
                  <a:schemeClr val="tx1"/>
                </a:solidFill>
              </a:rPr>
              <a:t>ángulo cráneo-vertebral y aumentará el </a:t>
            </a:r>
            <a:r>
              <a:rPr lang="es-CL" sz="2000" dirty="0" smtClean="0">
                <a:solidFill>
                  <a:schemeClr val="tx1"/>
                </a:solidFill>
              </a:rPr>
              <a:t>umbral de </a:t>
            </a:r>
            <a:r>
              <a:rPr lang="es-CL" sz="2000" dirty="0">
                <a:solidFill>
                  <a:schemeClr val="tx1"/>
                </a:solidFill>
              </a:rPr>
              <a:t>dolor en los puntos gatillo de </a:t>
            </a:r>
            <a:r>
              <a:rPr lang="es-CL" sz="2000" dirty="0" smtClean="0">
                <a:solidFill>
                  <a:schemeClr val="tx1"/>
                </a:solidFill>
              </a:rPr>
              <a:t>los músculos mencionados anteriormente</a:t>
            </a:r>
            <a:r>
              <a:rPr lang="es-CL" sz="2000" dirty="0">
                <a:solidFill>
                  <a:schemeClr val="tx1"/>
                </a:solidFill>
              </a:rPr>
              <a:t>, en sujetos con anteposición de cabeza </a:t>
            </a:r>
            <a:r>
              <a:rPr lang="es-CL" sz="2000" dirty="0" smtClean="0">
                <a:solidFill>
                  <a:schemeClr val="tx1"/>
                </a:solidFill>
              </a:rPr>
              <a:t>sobre cuello</a:t>
            </a:r>
            <a:r>
              <a:rPr lang="es-CL" sz="2000" dirty="0">
                <a:solidFill>
                  <a:schemeClr val="tx1"/>
                </a:solidFill>
              </a:rPr>
              <a:t>?</a:t>
            </a:r>
            <a:endParaRPr lang="es-CL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3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42668" y="139519"/>
            <a:ext cx="78967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800" u="sng" dirty="0" smtClean="0">
                <a:solidFill>
                  <a:schemeClr val="tx1"/>
                </a:solidFill>
              </a:rPr>
              <a:t>Justificación del estudio</a:t>
            </a:r>
          </a:p>
          <a:p>
            <a:endParaRPr lang="es-CL" sz="4800" u="sng" dirty="0"/>
          </a:p>
        </p:txBody>
      </p:sp>
      <p:sp>
        <p:nvSpPr>
          <p:cNvPr id="6" name="Shape 50"/>
          <p:cNvSpPr txBox="1"/>
          <p:nvPr/>
        </p:nvSpPr>
        <p:spPr>
          <a:xfrm>
            <a:off x="284700" y="5968137"/>
            <a:ext cx="10523000" cy="4979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s" sz="12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-Fejer </a:t>
            </a:r>
            <a:r>
              <a:rPr lang="es" sz="1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R, Kyvik K, Hartvigsen H. The prevalence of neck pain in the world population: a systematic critical review of the literature. Eur Spine J.2006; 15: 834–848. </a:t>
            </a:r>
            <a:endParaRPr lang="es" sz="1200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just">
              <a:lnSpc>
                <a:spcPct val="150000"/>
              </a:lnSpc>
              <a:buClr>
                <a:schemeClr val="dk1"/>
              </a:buClr>
              <a:buSzPct val="91666"/>
            </a:pPr>
            <a:r>
              <a:rPr lang="es" sz="12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-Araña Suarez S. Trastornos músculo - esqueléticos, psicopatología y dolor. Programa Nacional de I+ D+I FIPROS, Sociedad científica Interdisciplinar, Secretaría de Estado para la seguridad social, Ministerio del trabajo e Inmigración. Gobierno de España. Madrid; 2011.</a:t>
            </a:r>
          </a:p>
          <a:p>
            <a:pPr lvl="0" algn="just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lang="es" sz="12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" name="Elipse 11"/>
          <p:cNvSpPr/>
          <p:nvPr/>
        </p:nvSpPr>
        <p:spPr>
          <a:xfrm>
            <a:off x="520700" y="1206500"/>
            <a:ext cx="2146300" cy="13462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Estudio Prevalencia Dolor Cervical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520700" y="4512279"/>
            <a:ext cx="2146300" cy="13462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Postura adelantada de la cabeza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15" name="Flecha derecha 14"/>
          <p:cNvSpPr/>
          <p:nvPr/>
        </p:nvSpPr>
        <p:spPr>
          <a:xfrm>
            <a:off x="2921000" y="1587500"/>
            <a:ext cx="622300" cy="508000"/>
          </a:xfrm>
          <a:prstGeom prst="rightArrow">
            <a:avLst/>
          </a:prstGeom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Rectángulo redondeado 15"/>
          <p:cNvSpPr/>
          <p:nvPr/>
        </p:nvSpPr>
        <p:spPr>
          <a:xfrm>
            <a:off x="4076700" y="1104900"/>
            <a:ext cx="6731000" cy="12192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</a:rPr>
              <a:t>Afecta 70%  individuos en algún momento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L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</a:rPr>
              <a:t>30-50% población sufrirá dolor de cuello en transcurso de un año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19" name="Flecha derecha 18"/>
          <p:cNvSpPr/>
          <p:nvPr/>
        </p:nvSpPr>
        <p:spPr>
          <a:xfrm>
            <a:off x="2921000" y="4961239"/>
            <a:ext cx="622300" cy="508000"/>
          </a:xfrm>
          <a:prstGeom prst="rightArrow">
            <a:avLst/>
          </a:prstGeom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Rectángulo redondeado 19"/>
          <p:cNvSpPr/>
          <p:nvPr/>
        </p:nvSpPr>
        <p:spPr>
          <a:xfrm>
            <a:off x="4076700" y="4478639"/>
            <a:ext cx="6731000" cy="12192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</a:rPr>
              <a:t>Contribuye a aparición del dolor zona cervical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CL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</a:rPr>
              <a:t>Dolor cervical: Motivo de consulta frecuente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520700" y="2870381"/>
            <a:ext cx="2146300" cy="13462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Origen Dolor Cervical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22" name="Flecha derecha 21"/>
          <p:cNvSpPr/>
          <p:nvPr/>
        </p:nvSpPr>
        <p:spPr>
          <a:xfrm>
            <a:off x="2921000" y="3319341"/>
            <a:ext cx="622300" cy="508000"/>
          </a:xfrm>
          <a:prstGeom prst="rightArrow">
            <a:avLst/>
          </a:prstGeom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Rectángulo redondeado 22"/>
          <p:cNvSpPr/>
          <p:nvPr/>
        </p:nvSpPr>
        <p:spPr>
          <a:xfrm>
            <a:off x="4076700" y="2836741"/>
            <a:ext cx="6731000" cy="12192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L" dirty="0" smtClean="0">
                <a:solidFill>
                  <a:schemeClr val="tx1"/>
                </a:solidFill>
              </a:rPr>
              <a:t>Origen multifactorial: Esfuerzo físico excesivo, estrés psicosocial y estilo de vida </a:t>
            </a:r>
            <a:r>
              <a:rPr lang="es-CL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contribuyen en prevalencia.</a:t>
            </a:r>
            <a:endParaRPr lang="es-C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93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3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4228</Words>
  <Application>Microsoft Office PowerPoint</Application>
  <PresentationFormat>Panorámica</PresentationFormat>
  <Paragraphs>350</Paragraphs>
  <Slides>47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47</vt:i4>
      </vt:variant>
    </vt:vector>
  </HeadingPairs>
  <TitlesOfParts>
    <vt:vector size="53" baseType="lpstr">
      <vt:lpstr>Arial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Análisis de datos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Franco Salinas Bravo</dc:creator>
  <cp:lastModifiedBy>Franco Salinas Bravo</cp:lastModifiedBy>
  <cp:revision>58</cp:revision>
  <dcterms:created xsi:type="dcterms:W3CDTF">2015-08-22T20:36:12Z</dcterms:created>
  <dcterms:modified xsi:type="dcterms:W3CDTF">2015-08-24T01:52:33Z</dcterms:modified>
</cp:coreProperties>
</file>