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0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66" r:id="rId2"/>
    <p:sldId id="328" r:id="rId3"/>
    <p:sldId id="289" r:id="rId4"/>
    <p:sldId id="267" r:id="rId5"/>
    <p:sldId id="269" r:id="rId6"/>
    <p:sldId id="291" r:id="rId7"/>
    <p:sldId id="277" r:id="rId8"/>
    <p:sldId id="305" r:id="rId9"/>
    <p:sldId id="290" r:id="rId10"/>
    <p:sldId id="276" r:id="rId11"/>
    <p:sldId id="292" r:id="rId12"/>
    <p:sldId id="293" r:id="rId13"/>
    <p:sldId id="282" r:id="rId14"/>
    <p:sldId id="294" r:id="rId15"/>
    <p:sldId id="323" r:id="rId16"/>
    <p:sldId id="310" r:id="rId17"/>
    <p:sldId id="278" r:id="rId18"/>
    <p:sldId id="295" r:id="rId19"/>
    <p:sldId id="319" r:id="rId20"/>
    <p:sldId id="318" r:id="rId21"/>
    <p:sldId id="279" r:id="rId22"/>
    <p:sldId id="297" r:id="rId23"/>
    <p:sldId id="298" r:id="rId24"/>
    <p:sldId id="300" r:id="rId25"/>
    <p:sldId id="299" r:id="rId26"/>
    <p:sldId id="306" r:id="rId27"/>
    <p:sldId id="302" r:id="rId28"/>
    <p:sldId id="307" r:id="rId29"/>
    <p:sldId id="303" r:id="rId30"/>
    <p:sldId id="308" r:id="rId31"/>
    <p:sldId id="304" r:id="rId32"/>
    <p:sldId id="309" r:id="rId33"/>
    <p:sldId id="311" r:id="rId34"/>
    <p:sldId id="317" r:id="rId35"/>
    <p:sldId id="312" r:id="rId36"/>
    <p:sldId id="320" r:id="rId37"/>
    <p:sldId id="321" r:id="rId38"/>
    <p:sldId id="322" r:id="rId39"/>
    <p:sldId id="324" r:id="rId40"/>
    <p:sldId id="325" r:id="rId41"/>
    <p:sldId id="326" r:id="rId42"/>
    <p:sldId id="327" r:id="rId43"/>
    <p:sldId id="329" r:id="rId44"/>
    <p:sldId id="330" r:id="rId45"/>
    <p:sldId id="331" r:id="rId46"/>
    <p:sldId id="332" r:id="rId47"/>
    <p:sldId id="333" r:id="rId48"/>
    <p:sldId id="334" r:id="rId49"/>
    <p:sldId id="336" r:id="rId50"/>
    <p:sldId id="335" r:id="rId51"/>
    <p:sldId id="272" r:id="rId5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customXml" Target="../customXml/item3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customXml" Target="../customXml/item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31F5B-A87B-934D-AFEF-8EACD1602A92}" type="datetimeFigureOut">
              <a:rPr lang="es-ES" smtClean="0"/>
              <a:t>01/06/2017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ADB94-F114-BC4B-97B7-82972678FBD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32407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51F71-88CF-6C40-B83A-D1351D99CF68}" type="datetimeFigureOut">
              <a:rPr lang="es-ES" smtClean="0"/>
              <a:t>01/06/2017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AA3C57-681E-914A-A24C-1D2574313C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55977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A3C57-681E-914A-A24C-1D2574313C8E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3309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A3C57-681E-914A-A24C-1D2574313C8E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8392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A3C57-681E-914A-A24C-1D2574313C8E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1702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A3C57-681E-914A-A24C-1D2574313C8E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8289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A3C57-681E-914A-A24C-1D2574313C8E}" type="slidenum">
              <a:rPr lang="es-ES" smtClean="0"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3246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AA3C57-681E-914A-A24C-1D2574313C8E}" type="slidenum">
              <a:rPr lang="es-ES" smtClean="0"/>
              <a:t>51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0133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entury Gothic"/>
                <a:cs typeface="Century Gothic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3861048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Century Gothic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B5E5A7-8202-433C-85A6-29649179600B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85740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85740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060848"/>
            <a:ext cx="4040188" cy="40653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060848"/>
            <a:ext cx="4041775" cy="40653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B5E5A7-8202-433C-85A6-29649179600B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11144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4"/>
          </p:nvPr>
        </p:nvSpPr>
        <p:spPr>
          <a:xfrm>
            <a:off x="8028384" y="6381328"/>
            <a:ext cx="658416" cy="36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bg1"/>
                </a:solidFill>
              </a:defRPr>
            </a:lvl1pPr>
          </a:lstStyle>
          <a:p>
            <a:fld id="{5CDEF4A9-3DA3-4344-9FC4-81CCDB4BB58D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/>
          <a:ea typeface="+mn-ea"/>
          <a:cs typeface="Century Gothic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/>
          <a:ea typeface="+mn-ea"/>
          <a:cs typeface="Century Gothic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Century Gothic"/>
          <a:ea typeface="+mn-ea"/>
          <a:cs typeface="Century Gothic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entury Gothic"/>
          <a:ea typeface="+mn-ea"/>
          <a:cs typeface="Century Gothic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Century Gothic"/>
          <a:ea typeface="+mn-ea"/>
          <a:cs typeface="Century Gothic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3568" y="3645024"/>
            <a:ext cx="7772400" cy="1584176"/>
          </a:xfrm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es-ES" sz="3200" dirty="0" smtClean="0"/>
              <a:t>Diseño DE cuadro de mando integral para empresa </a:t>
            </a:r>
            <a:r>
              <a:rPr lang="es-ES" sz="3200" dirty="0" err="1" smtClean="0"/>
              <a:t>edutecno</a:t>
            </a:r>
            <a:r>
              <a:rPr lang="es-ES" sz="3200" dirty="0" smtClean="0"/>
              <a:t> en su Línea de ofimática</a:t>
            </a:r>
            <a:r>
              <a:rPr lang="es-ES" dirty="0"/>
              <a:t/>
            </a:r>
            <a:br>
              <a:rPr lang="es-ES" dirty="0"/>
            </a:br>
            <a:r>
              <a:rPr lang="es-ES" sz="2000" b="0" cap="none" dirty="0">
                <a:solidFill>
                  <a:prstClr val="black">
                    <a:tint val="75000"/>
                  </a:prstClr>
                </a:solidFill>
                <a:ea typeface="+mn-ea"/>
              </a:rPr>
              <a:t/>
            </a:r>
            <a:br>
              <a:rPr lang="es-ES" sz="2000" b="0" cap="none" dirty="0">
                <a:solidFill>
                  <a:prstClr val="black">
                    <a:tint val="75000"/>
                  </a:prstClr>
                </a:solidFill>
                <a:ea typeface="+mn-ea"/>
              </a:rPr>
            </a:br>
            <a:endParaRPr lang="es-E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Gonzalo Joaquín Salmerón Yáñez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3031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Situación Actual de la empresa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CL" dirty="0" smtClean="0"/>
              <a:t>Servicios entregados: Cursos Profesionales, cursos e-</a:t>
            </a:r>
            <a:r>
              <a:rPr lang="es-CL" dirty="0" err="1" smtClean="0"/>
              <a:t>learning</a:t>
            </a:r>
            <a:r>
              <a:rPr lang="es-CL" dirty="0" smtClean="0"/>
              <a:t>, aula móvil, </a:t>
            </a:r>
            <a:r>
              <a:rPr lang="es-CL" dirty="0" err="1" smtClean="0"/>
              <a:t>autoinstruccionales</a:t>
            </a:r>
            <a:r>
              <a:rPr lang="es-CL" dirty="0" smtClean="0"/>
              <a:t>, certificaciones, minería y transporte, arriendo de salas.</a:t>
            </a:r>
          </a:p>
          <a:p>
            <a:pPr algn="just">
              <a:buFont typeface="Wingdings" pitchFamily="2" charset="2"/>
              <a:buChar char="Ø"/>
            </a:pPr>
            <a:endParaRPr lang="es-CL" dirty="0" smtClean="0"/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 Crecimiento sostenido de la empresa.</a:t>
            </a:r>
          </a:p>
          <a:p>
            <a:pPr algn="just">
              <a:buFont typeface="Wingdings" pitchFamily="2" charset="2"/>
              <a:buChar char="Ø"/>
            </a:pPr>
            <a:endParaRPr lang="es-CL" dirty="0"/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Se realizan análisis PEST y 5 fuerzas PORTER del macro entorno y la industria, determinando las oportunidades y amenazas. Posteriormente se realiza análisis FODA.</a:t>
            </a:r>
          </a:p>
          <a:p>
            <a:pPr marL="0" indent="0" algn="just">
              <a:buNone/>
            </a:pPr>
            <a:endParaRPr lang="es-CL" dirty="0" smtClean="0"/>
          </a:p>
        </p:txBody>
      </p:sp>
    </p:spTree>
    <p:extLst>
      <p:ext uri="{BB962C8B-B14F-4D97-AF65-F5344CB8AC3E}">
        <p14:creationId xmlns:p14="http://schemas.microsoft.com/office/powerpoint/2010/main" val="168507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 En resumen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3"/>
            <a:ext cx="3754760" cy="506292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es-CL" sz="2600" b="1" dirty="0">
                <a:latin typeface="Century Gothic" pitchFamily="34" charset="0"/>
              </a:rPr>
              <a:t> PEST</a:t>
            </a:r>
          </a:p>
          <a:p>
            <a:pPr>
              <a:buFontTx/>
              <a:buChar char="-"/>
            </a:pPr>
            <a:r>
              <a:rPr lang="es-CL" dirty="0" smtClean="0">
                <a:latin typeface="Century Gothic" pitchFamily="34" charset="0"/>
              </a:rPr>
              <a:t>Político-Económico-Institucional estable.</a:t>
            </a:r>
            <a:endParaRPr lang="es-CL" dirty="0"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es-CL" dirty="0" smtClean="0">
                <a:latin typeface="Century Gothic" pitchFamily="34" charset="0"/>
              </a:rPr>
              <a:t>Fluctuación Social.</a:t>
            </a:r>
            <a:endParaRPr lang="es-CL" dirty="0"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es-CL" dirty="0">
                <a:latin typeface="Century Gothic" pitchFamily="34" charset="0"/>
              </a:rPr>
              <a:t>Tratados y </a:t>
            </a:r>
            <a:r>
              <a:rPr lang="es-CL" dirty="0" smtClean="0">
                <a:latin typeface="Century Gothic" pitchFamily="34" charset="0"/>
              </a:rPr>
              <a:t>acuerdos.</a:t>
            </a:r>
            <a:endParaRPr lang="es-CL" dirty="0">
              <a:latin typeface="Century Gothic" pitchFamily="34" charset="0"/>
            </a:endParaRPr>
          </a:p>
          <a:p>
            <a:pPr>
              <a:buFontTx/>
              <a:buChar char="-"/>
            </a:pPr>
            <a:endParaRPr lang="es-CL" dirty="0">
              <a:latin typeface="Century Gothic" pitchFamily="34" charset="0"/>
            </a:endParaRPr>
          </a:p>
          <a:p>
            <a:pPr>
              <a:buFontTx/>
              <a:buChar char="-"/>
            </a:pPr>
            <a:r>
              <a:rPr lang="es-CL" dirty="0">
                <a:latin typeface="Century Gothic" pitchFamily="34" charset="0"/>
              </a:rPr>
              <a:t> Capacitación -&gt; Importancia</a:t>
            </a:r>
          </a:p>
          <a:p>
            <a:pPr>
              <a:buFontTx/>
              <a:buChar char="-"/>
            </a:pPr>
            <a:r>
              <a:rPr lang="es-CL" dirty="0">
                <a:latin typeface="Century Gothic" pitchFamily="34" charset="0"/>
              </a:rPr>
              <a:t> Sistema: PRO y CONTRAS</a:t>
            </a:r>
          </a:p>
          <a:p>
            <a:pPr marL="0" indent="0">
              <a:buNone/>
            </a:pPr>
            <a:r>
              <a:rPr lang="es-CL" dirty="0" smtClean="0">
                <a:latin typeface="Century Gothic" pitchFamily="34" charset="0"/>
              </a:rPr>
              <a:t>	+ Economía estable.</a:t>
            </a:r>
            <a:endParaRPr lang="es-CL" dirty="0">
              <a:latin typeface="Century Gothic" pitchFamily="34" charset="0"/>
            </a:endParaRPr>
          </a:p>
          <a:p>
            <a:pPr marL="0" indent="0">
              <a:buNone/>
            </a:pPr>
            <a:r>
              <a:rPr lang="es-CL" dirty="0">
                <a:latin typeface="Century Gothic" pitchFamily="34" charset="0"/>
              </a:rPr>
              <a:t>	+ Franquicia </a:t>
            </a:r>
            <a:r>
              <a:rPr lang="es-CL" dirty="0" smtClean="0">
                <a:latin typeface="Century Gothic" pitchFamily="34" charset="0"/>
              </a:rPr>
              <a:t>	Tributaria funcionando al debe.</a:t>
            </a:r>
            <a:endParaRPr lang="es-CL" dirty="0">
              <a:latin typeface="Century Gothic" pitchFamily="34" charset="0"/>
            </a:endParaRPr>
          </a:p>
          <a:p>
            <a:pPr marL="0" indent="0">
              <a:buNone/>
            </a:pPr>
            <a:r>
              <a:rPr lang="es-CL" dirty="0">
                <a:latin typeface="Century Gothic" pitchFamily="34" charset="0"/>
              </a:rPr>
              <a:t>	+ </a:t>
            </a:r>
            <a:r>
              <a:rPr lang="es-CL" dirty="0" smtClean="0">
                <a:latin typeface="Century Gothic" pitchFamily="34" charset="0"/>
              </a:rPr>
              <a:t>Financiamiento compartido.</a:t>
            </a:r>
            <a:endParaRPr lang="es-CL" dirty="0">
              <a:latin typeface="Century Gothic" pitchFamily="34" charset="0"/>
            </a:endParaRPr>
          </a:p>
          <a:p>
            <a:pPr marL="0" indent="0">
              <a:buNone/>
            </a:pPr>
            <a:r>
              <a:rPr lang="es-CL" dirty="0">
                <a:latin typeface="Century Gothic" pitchFamily="34" charset="0"/>
              </a:rPr>
              <a:t>	+ Marco </a:t>
            </a:r>
            <a:r>
              <a:rPr lang="es-CL" dirty="0" smtClean="0">
                <a:latin typeface="Century Gothic" pitchFamily="34" charset="0"/>
              </a:rPr>
              <a:t>Legal favorable.</a:t>
            </a:r>
            <a:endParaRPr lang="es-CL" dirty="0">
              <a:latin typeface="Century Gothic" pitchFamily="34" charset="0"/>
            </a:endParaRPr>
          </a:p>
          <a:p>
            <a:endParaRPr lang="es-CL" dirty="0">
              <a:latin typeface="Century Gothic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572000" y="1196752"/>
            <a:ext cx="3888432" cy="50629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CL" sz="1900" b="1" dirty="0">
                <a:latin typeface="Century Gothic" pitchFamily="34" charset="0"/>
              </a:rPr>
              <a:t>PORTER</a:t>
            </a:r>
          </a:p>
          <a:p>
            <a:pPr marL="342900" indent="-342900">
              <a:buFontTx/>
              <a:buChar char="-"/>
            </a:pPr>
            <a:r>
              <a:rPr lang="es-CL" sz="1900" dirty="0">
                <a:latin typeface="Century Gothic" pitchFamily="34" charset="0"/>
              </a:rPr>
              <a:t>Proliferación </a:t>
            </a:r>
            <a:r>
              <a:rPr lang="es-CL" sz="1900" dirty="0" err="1" smtClean="0">
                <a:latin typeface="Century Gothic" pitchFamily="34" charset="0"/>
              </a:rPr>
              <a:t>Otec</a:t>
            </a:r>
            <a:r>
              <a:rPr lang="es-CL" sz="1900" dirty="0" smtClean="0">
                <a:latin typeface="Century Gothic" pitchFamily="34" charset="0"/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es-CL" sz="1900" dirty="0" smtClean="0">
                <a:latin typeface="Century Gothic" pitchFamily="34" charset="0"/>
              </a:rPr>
              <a:t>Importancia de OTIC.</a:t>
            </a:r>
            <a:endParaRPr lang="es-CL" sz="1900" dirty="0">
              <a:latin typeface="Century Gothic" pitchFamily="34" charset="0"/>
            </a:endParaRPr>
          </a:p>
          <a:p>
            <a:pPr marL="342900" indent="-342900">
              <a:buFontTx/>
              <a:buChar char="-"/>
            </a:pPr>
            <a:r>
              <a:rPr lang="es-CL" sz="1900" dirty="0">
                <a:latin typeface="Century Gothic" pitchFamily="34" charset="0"/>
              </a:rPr>
              <a:t>Mal uso recursos, baja fiscalización.</a:t>
            </a:r>
          </a:p>
          <a:p>
            <a:pPr marL="342900" indent="-342900">
              <a:buFontTx/>
              <a:buChar char="-"/>
            </a:pPr>
            <a:r>
              <a:rPr lang="es-CL" sz="1900" dirty="0" smtClean="0">
                <a:latin typeface="Century Gothic" pitchFamily="34" charset="0"/>
              </a:rPr>
              <a:t>Reglas cambiantes, gran incertidumbre.</a:t>
            </a:r>
            <a:endParaRPr lang="es-CL" sz="1900" dirty="0">
              <a:latin typeface="Century Gothic" pitchFamily="34" charset="0"/>
            </a:endParaRPr>
          </a:p>
          <a:p>
            <a:pPr marL="342900" indent="-342900">
              <a:buFontTx/>
              <a:buChar char="-"/>
            </a:pPr>
            <a:r>
              <a:rPr lang="es-CL" sz="1900" dirty="0">
                <a:latin typeface="Century Gothic" pitchFamily="34" charset="0"/>
              </a:rPr>
              <a:t>Mercado Competitivo: </a:t>
            </a:r>
            <a:r>
              <a:rPr lang="es-CL" sz="1900" dirty="0" smtClean="0">
                <a:latin typeface="Century Gothic" pitchFamily="34" charset="0"/>
              </a:rPr>
              <a:t>+2000 </a:t>
            </a:r>
            <a:r>
              <a:rPr lang="es-CL" sz="1900" dirty="0" err="1">
                <a:latin typeface="Century Gothic" pitchFamily="34" charset="0"/>
              </a:rPr>
              <a:t>O</a:t>
            </a:r>
            <a:r>
              <a:rPr lang="es-CL" sz="1900" dirty="0" err="1" smtClean="0">
                <a:latin typeface="Century Gothic" pitchFamily="34" charset="0"/>
              </a:rPr>
              <a:t>tec</a:t>
            </a:r>
            <a:r>
              <a:rPr lang="es-CL" sz="1900" dirty="0">
                <a:latin typeface="Century Gothic" pitchFamily="34" charset="0"/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es-CL" sz="1900" dirty="0">
                <a:latin typeface="Century Gothic" pitchFamily="34" charset="0"/>
              </a:rPr>
              <a:t> Diferenciación, segmentación y ventas</a:t>
            </a:r>
            <a:r>
              <a:rPr lang="es-CL" sz="1900" dirty="0" smtClean="0">
                <a:latin typeface="Century Gothic" pitchFamily="34" charset="0"/>
              </a:rPr>
              <a:t>. Economías de escala.</a:t>
            </a:r>
          </a:p>
          <a:p>
            <a:pPr marL="342900" indent="-342900">
              <a:buFontTx/>
              <a:buChar char="-"/>
            </a:pPr>
            <a:r>
              <a:rPr lang="es-CL" sz="1900" dirty="0" smtClean="0">
                <a:latin typeface="Century Gothic" pitchFamily="34" charset="0"/>
              </a:rPr>
              <a:t> Alto nivel de endeudamiento.</a:t>
            </a:r>
            <a:endParaRPr lang="es-CL" sz="1900" dirty="0">
              <a:latin typeface="Century Gothic" pitchFamily="34" charset="0"/>
            </a:endParaRPr>
          </a:p>
          <a:p>
            <a:pPr marL="342900" indent="-342900">
              <a:buFontTx/>
              <a:buChar char="-"/>
            </a:pPr>
            <a:r>
              <a:rPr lang="es-CL" sz="1900" dirty="0">
                <a:latin typeface="Century Gothic" pitchFamily="34" charset="0"/>
              </a:rPr>
              <a:t> Bajo % capacitación.</a:t>
            </a:r>
          </a:p>
          <a:p>
            <a:pPr marL="342900" indent="-342900">
              <a:buFontTx/>
              <a:buChar char="-"/>
            </a:pPr>
            <a:r>
              <a:rPr lang="es-CL" sz="1900" dirty="0">
                <a:latin typeface="Century Gothic" pitchFamily="34" charset="0"/>
              </a:rPr>
              <a:t> Demandantes variados.</a:t>
            </a:r>
          </a:p>
          <a:p>
            <a:pPr marL="342900" indent="-342900">
              <a:buFontTx/>
              <a:buChar char="-"/>
            </a:pPr>
            <a:r>
              <a:rPr lang="es-CL" sz="1900" dirty="0">
                <a:latin typeface="Century Gothic" pitchFamily="34" charset="0"/>
              </a:rPr>
              <a:t> </a:t>
            </a:r>
            <a:r>
              <a:rPr lang="es-CL" sz="1900" dirty="0" smtClean="0">
                <a:latin typeface="Century Gothic" pitchFamily="34" charset="0"/>
              </a:rPr>
              <a:t>Facilidad de cambio.</a:t>
            </a:r>
            <a:endParaRPr lang="es-CL" sz="19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3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Específicos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CL" dirty="0" smtClean="0"/>
              <a:t>Realizar </a:t>
            </a:r>
            <a:r>
              <a:rPr lang="es-CL" dirty="0"/>
              <a:t>un diagnóstico de la situación actual de la empresa.</a:t>
            </a:r>
          </a:p>
          <a:p>
            <a:pPr algn="just">
              <a:buFont typeface="Wingdings" pitchFamily="2" charset="2"/>
              <a:buChar char="Ø"/>
            </a:pPr>
            <a:r>
              <a:rPr lang="es-CL" b="1" dirty="0">
                <a:solidFill>
                  <a:srgbClr val="C00000"/>
                </a:solidFill>
              </a:rPr>
              <a:t>Determinar los factores claves del éxito de la empresa y sus competencias centrales.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/>
              <a:t>Realizar un análisis, y si es necesario reformulación, de la estrategia de la empresa orientado a la ofimática.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Determinar </a:t>
            </a:r>
            <a:r>
              <a:rPr lang="es-CL" dirty="0"/>
              <a:t>los objetivos estratégicos de la empresa</a:t>
            </a:r>
            <a:r>
              <a:rPr lang="es-CL" dirty="0" smtClean="0"/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Diseñar el Cuadro de Mando Integral</a:t>
            </a:r>
            <a:endParaRPr lang="es-CL" dirty="0"/>
          </a:p>
          <a:p>
            <a:pPr marL="0" indent="0" algn="just">
              <a:buNone/>
            </a:pPr>
            <a:r>
              <a:rPr lang="es-CL" dirty="0" smtClean="0"/>
              <a:t> </a:t>
            </a:r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8680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850106"/>
          </a:xfrm>
        </p:spPr>
        <p:txBody>
          <a:bodyPr/>
          <a:lstStyle/>
          <a:p>
            <a:r>
              <a:rPr lang="es-CL" dirty="0" smtClean="0"/>
              <a:t>Factores claves del éxito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772817"/>
            <a:ext cx="2890664" cy="2592288"/>
          </a:xfrm>
        </p:spPr>
        <p:txBody>
          <a:bodyPr>
            <a:normAutofit fontScale="92500" lnSpcReduction="20000"/>
          </a:bodyPr>
          <a:lstStyle/>
          <a:p>
            <a:r>
              <a:rPr lang="es-CL" dirty="0" smtClean="0"/>
              <a:t> Infraestructura.</a:t>
            </a:r>
          </a:p>
          <a:p>
            <a:pPr marL="0" indent="0">
              <a:buNone/>
            </a:pPr>
            <a:endParaRPr lang="es-CL" dirty="0"/>
          </a:p>
          <a:p>
            <a:r>
              <a:rPr lang="es-CL" dirty="0" smtClean="0"/>
              <a:t> Innovación.</a:t>
            </a:r>
          </a:p>
          <a:p>
            <a:endParaRPr lang="es-CL" dirty="0"/>
          </a:p>
          <a:p>
            <a:r>
              <a:rPr lang="es-CL" dirty="0" smtClean="0"/>
              <a:t> Calidad.</a:t>
            </a:r>
          </a:p>
          <a:p>
            <a:endParaRPr lang="es-CL" dirty="0"/>
          </a:p>
          <a:p>
            <a:r>
              <a:rPr lang="es-CL" dirty="0" smtClean="0"/>
              <a:t> Ventas.</a:t>
            </a:r>
          </a:p>
          <a:p>
            <a:endParaRPr lang="es-CL" dirty="0"/>
          </a:p>
          <a:p>
            <a:pPr marL="0" indent="0">
              <a:buNone/>
            </a:pPr>
            <a:endParaRPr lang="es-CL" dirty="0"/>
          </a:p>
        </p:txBody>
      </p:sp>
      <p:sp>
        <p:nvSpPr>
          <p:cNvPr id="4" name="3 CuadroTexto"/>
          <p:cNvSpPr txBox="1"/>
          <p:nvPr/>
        </p:nvSpPr>
        <p:spPr>
          <a:xfrm>
            <a:off x="4211960" y="260648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>
                <a:latin typeface="Century Gothic" pitchFamily="34" charset="0"/>
              </a:rPr>
              <a:t>Competencias</a:t>
            </a:r>
            <a:r>
              <a:rPr lang="es-CL" b="1" dirty="0" smtClean="0">
                <a:latin typeface="Century Gothic" pitchFamily="34" charset="0"/>
              </a:rPr>
              <a:t> </a:t>
            </a:r>
            <a:r>
              <a:rPr lang="es-CL" sz="2800" b="1" dirty="0" smtClean="0">
                <a:latin typeface="Century Gothic" pitchFamily="34" charset="0"/>
              </a:rPr>
              <a:t>Centrales</a:t>
            </a:r>
            <a:endParaRPr lang="es-CL" b="1" dirty="0">
              <a:latin typeface="Century Gothic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450598" y="1700808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CL" sz="2000" dirty="0" smtClean="0">
                <a:latin typeface="Century Gothic" pitchFamily="34" charset="0"/>
              </a:rPr>
              <a:t>Ubicación de la Infraestructura.</a:t>
            </a:r>
          </a:p>
          <a:p>
            <a:pPr marL="285750" indent="-285750">
              <a:buFont typeface="Arial" pitchFamily="34" charset="0"/>
              <a:buChar char="•"/>
            </a:pPr>
            <a:endParaRPr lang="es-CL" sz="2000" dirty="0" smtClean="0">
              <a:latin typeface="Century Gothic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L" sz="2000" dirty="0" smtClean="0">
                <a:latin typeface="Century Gothic" pitchFamily="34" charset="0"/>
              </a:rPr>
              <a:t>Capacidad de respuesta / Innovación.</a:t>
            </a:r>
          </a:p>
          <a:p>
            <a:pPr marL="285750" indent="-285750">
              <a:buFont typeface="Arial" pitchFamily="34" charset="0"/>
              <a:buChar char="•"/>
            </a:pPr>
            <a:endParaRPr lang="es-CL" sz="2000" dirty="0">
              <a:latin typeface="Century Gothic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L" sz="2000" dirty="0" smtClean="0">
                <a:latin typeface="Century Gothic" pitchFamily="34" charset="0"/>
              </a:rPr>
              <a:t>Alianzas estratégicas.</a:t>
            </a:r>
          </a:p>
          <a:p>
            <a:pPr marL="285750" indent="-285750">
              <a:buFont typeface="Arial" pitchFamily="34" charset="0"/>
              <a:buChar char="•"/>
            </a:pPr>
            <a:endParaRPr lang="es-CL" sz="2000" dirty="0">
              <a:latin typeface="Century Gothic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s-CL" sz="2000" dirty="0" smtClean="0">
                <a:latin typeface="Century Gothic" pitchFamily="34" charset="0"/>
              </a:rPr>
              <a:t> Economía de escala.</a:t>
            </a:r>
            <a:r>
              <a:rPr lang="es-CL" sz="1600" dirty="0" smtClean="0"/>
              <a:t>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035" y="4580107"/>
            <a:ext cx="2873155" cy="191543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35" y="4563130"/>
            <a:ext cx="3338711" cy="187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71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Específicos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CL" dirty="0" smtClean="0"/>
              <a:t>Realizar </a:t>
            </a:r>
            <a:r>
              <a:rPr lang="es-CL" dirty="0"/>
              <a:t>un diagnóstico de la situación actual de la empresa.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/>
              <a:t>Determinar los factores claves del éxito de la empresa y sus competencias centrales.</a:t>
            </a:r>
          </a:p>
          <a:p>
            <a:pPr algn="just">
              <a:buFont typeface="Wingdings" pitchFamily="2" charset="2"/>
              <a:buChar char="Ø"/>
            </a:pPr>
            <a:r>
              <a:rPr lang="es-CL" b="1" dirty="0">
                <a:solidFill>
                  <a:srgbClr val="C00000"/>
                </a:solidFill>
              </a:rPr>
              <a:t>Realizar un análisis, y si es necesario reformulación, de la estrategia de la empresa orientado a la ofimática.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Determinar </a:t>
            </a:r>
            <a:r>
              <a:rPr lang="es-CL" dirty="0"/>
              <a:t>los objetivos estratégicos de la empresa</a:t>
            </a:r>
            <a:r>
              <a:rPr lang="es-CL" dirty="0" smtClean="0"/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Diseñar el Cuadro de Mando Integral</a:t>
            </a:r>
            <a:endParaRPr lang="es-CL" dirty="0"/>
          </a:p>
          <a:p>
            <a:pPr marL="0" indent="0" algn="just">
              <a:buNone/>
            </a:pPr>
            <a:r>
              <a:rPr lang="es-CL" dirty="0" smtClean="0"/>
              <a:t> </a:t>
            </a:r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8680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Estrategia de la empresa</a:t>
            </a:r>
            <a:endParaRPr lang="es-C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14" y="3212976"/>
            <a:ext cx="4226267" cy="271856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08" y="1348279"/>
            <a:ext cx="3032477" cy="12996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1" y="4005064"/>
            <a:ext cx="3236864" cy="22819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364" y="1348279"/>
            <a:ext cx="4226279" cy="228923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722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Definiciones Estratégicas</a:t>
            </a:r>
            <a:endParaRPr lang="es-CL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792288"/>
            <a:ext cx="6096000" cy="3810000"/>
          </a:xfrm>
        </p:spPr>
      </p:pic>
    </p:spTree>
    <p:extLst>
      <p:ext uri="{BB962C8B-B14F-4D97-AF65-F5344CB8AC3E}">
        <p14:creationId xmlns:p14="http://schemas.microsoft.com/office/powerpoint/2010/main" val="414540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71600" y="1484784"/>
            <a:ext cx="1212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2800" b="1" dirty="0" smtClean="0">
                <a:latin typeface="Century Gothic" pitchFamily="34" charset="0"/>
              </a:rPr>
              <a:t>Visión</a:t>
            </a:r>
            <a:endParaRPr lang="es-CL" sz="2800" b="1" dirty="0">
              <a:latin typeface="Century Gothic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7584" y="2636912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800" dirty="0" smtClean="0">
                <a:latin typeface="Century Gothic" pitchFamily="34" charset="0"/>
              </a:rPr>
              <a:t>“</a:t>
            </a:r>
            <a:r>
              <a:rPr lang="es-CL" sz="2800" dirty="0">
                <a:latin typeface="Century Gothic" pitchFamily="34" charset="0"/>
              </a:rPr>
              <a:t>Ser la empresa líder en soluciones de capacitación tecnológica en América.”</a:t>
            </a:r>
          </a:p>
        </p:txBody>
      </p:sp>
      <p:sp>
        <p:nvSpPr>
          <p:cNvPr id="2" name="Rectángulo redondeado 1"/>
          <p:cNvSpPr/>
          <p:nvPr/>
        </p:nvSpPr>
        <p:spPr>
          <a:xfrm>
            <a:off x="395536" y="1268760"/>
            <a:ext cx="8280920" cy="3744416"/>
          </a:xfrm>
          <a:prstGeom prst="round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045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149864"/>
            <a:ext cx="7211144" cy="850106"/>
          </a:xfrm>
        </p:spPr>
        <p:txBody>
          <a:bodyPr/>
          <a:lstStyle/>
          <a:p>
            <a:r>
              <a:rPr lang="es-CL" dirty="0" smtClean="0"/>
              <a:t>Misión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60847"/>
            <a:ext cx="8229600" cy="345638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CL" dirty="0"/>
              <a:t>“Ser la Empresa de capacitación tecnológica de Chile, proporcionando conocimientos, habilidades y herramientas tecnológicas diferenciadas para las necesidades de nuestros </a:t>
            </a:r>
            <a:r>
              <a:rPr lang="es-CL" dirty="0" smtClean="0"/>
              <a:t>clientes, </a:t>
            </a:r>
            <a:r>
              <a:rPr lang="es-CL" dirty="0"/>
              <a:t>de forma que les permita aumentar su productividad y ser más competitivos en su industria, ofreciendo productos y servicios con la mejor relación Precio y Calidad mediante modalidades presenciales, </a:t>
            </a:r>
            <a:r>
              <a:rPr lang="es-CL" dirty="0" err="1"/>
              <a:t>autoinstruccionales</a:t>
            </a:r>
            <a:r>
              <a:rPr lang="es-CL" dirty="0"/>
              <a:t> y plataformas e-</a:t>
            </a:r>
            <a:r>
              <a:rPr lang="es-CL" dirty="0" err="1"/>
              <a:t>learning</a:t>
            </a:r>
            <a:r>
              <a:rPr lang="es-CL" dirty="0"/>
              <a:t> relacionadas a la Ofimática”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161764" y="1124743"/>
            <a:ext cx="8820472" cy="4932549"/>
          </a:xfrm>
          <a:prstGeom prst="round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823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Estratégicos</a:t>
            </a:r>
            <a:endParaRPr lang="es-CL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12776"/>
            <a:ext cx="5217130" cy="4504122"/>
          </a:xfrm>
        </p:spPr>
      </p:pic>
    </p:spTree>
    <p:extLst>
      <p:ext uri="{BB962C8B-B14F-4D97-AF65-F5344CB8AC3E}">
        <p14:creationId xmlns:p14="http://schemas.microsoft.com/office/powerpoint/2010/main" val="202781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03" y="1556792"/>
            <a:ext cx="6057995" cy="4857750"/>
          </a:xfrm>
        </p:spPr>
      </p:pic>
      <p:sp>
        <p:nvSpPr>
          <p:cNvPr id="8" name="CuadroTexto 7"/>
          <p:cNvSpPr txBox="1"/>
          <p:nvPr/>
        </p:nvSpPr>
        <p:spPr>
          <a:xfrm>
            <a:off x="611560" y="332656"/>
            <a:ext cx="6624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>
                <a:latin typeface="Century Gothic" panose="020B0502020202020204" pitchFamily="34" charset="0"/>
              </a:rPr>
              <a:t>Cuadro de Mando Integral (</a:t>
            </a:r>
            <a:r>
              <a:rPr lang="es-CL" sz="2800" b="1" dirty="0" err="1" smtClean="0">
                <a:latin typeface="Century Gothic" panose="020B0502020202020204" pitchFamily="34" charset="0"/>
              </a:rPr>
              <a:t>Balanced</a:t>
            </a:r>
            <a:r>
              <a:rPr lang="es-CL" sz="2800" b="1" dirty="0" smtClean="0">
                <a:latin typeface="Century Gothic" panose="020B0502020202020204" pitchFamily="34" charset="0"/>
              </a:rPr>
              <a:t> </a:t>
            </a:r>
            <a:r>
              <a:rPr lang="es-CL" sz="2800" b="1" dirty="0" err="1" smtClean="0">
                <a:latin typeface="Century Gothic" panose="020B0502020202020204" pitchFamily="34" charset="0"/>
              </a:rPr>
              <a:t>Scorecard</a:t>
            </a:r>
            <a:r>
              <a:rPr lang="es-CL" sz="2800" b="1" dirty="0" smtClean="0">
                <a:latin typeface="Century Gothic" panose="020B0502020202020204" pitchFamily="34" charset="0"/>
              </a:rPr>
              <a:t>)</a:t>
            </a:r>
            <a:endParaRPr lang="es-CL" sz="2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01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Misión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248472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“</a:t>
            </a:r>
            <a:r>
              <a:rPr lang="es-CL" b="1" dirty="0">
                <a:solidFill>
                  <a:srgbClr val="FF0000"/>
                </a:solidFill>
              </a:rPr>
              <a:t>Ser la Empresa de capacitación tecnológica de Chile</a:t>
            </a:r>
            <a:r>
              <a:rPr lang="es-CL" dirty="0"/>
              <a:t>, </a:t>
            </a:r>
            <a:r>
              <a:rPr lang="es-CL" b="1" dirty="0">
                <a:solidFill>
                  <a:srgbClr val="00B050"/>
                </a:solidFill>
              </a:rPr>
              <a:t>proporcionando conocimientos, habilidades y herramientas tecnológicas diferenciadas para las necesidades de </a:t>
            </a:r>
            <a:r>
              <a:rPr lang="es-CL" b="1">
                <a:solidFill>
                  <a:srgbClr val="00B050"/>
                </a:solidFill>
              </a:rPr>
              <a:t>nuestros </a:t>
            </a:r>
            <a:r>
              <a:rPr lang="es-CL" b="1" smtClean="0">
                <a:solidFill>
                  <a:srgbClr val="00B050"/>
                </a:solidFill>
              </a:rPr>
              <a:t>clientes</a:t>
            </a:r>
            <a:r>
              <a:rPr lang="es-CL" b="1" smtClean="0"/>
              <a:t>, </a:t>
            </a:r>
            <a:r>
              <a:rPr lang="es-CL" dirty="0"/>
              <a:t>de forma que les permita aumentar su productividad y ser más competitivos en su industria, </a:t>
            </a:r>
            <a:r>
              <a:rPr lang="es-CL" b="1" dirty="0">
                <a:solidFill>
                  <a:srgbClr val="00B0F0"/>
                </a:solidFill>
              </a:rPr>
              <a:t>ofreciendo productos y servicios con la mejor relación Precio y Calidad </a:t>
            </a:r>
            <a:r>
              <a:rPr lang="es-CL" dirty="0"/>
              <a:t>mediante modalidades presenciales, </a:t>
            </a:r>
            <a:r>
              <a:rPr lang="es-CL" dirty="0" err="1"/>
              <a:t>autoinstruccionales</a:t>
            </a:r>
            <a:r>
              <a:rPr lang="es-CL" dirty="0"/>
              <a:t> y plataformas e-</a:t>
            </a:r>
            <a:r>
              <a:rPr lang="es-CL" dirty="0" err="1"/>
              <a:t>learning</a:t>
            </a:r>
            <a:r>
              <a:rPr lang="es-CL" dirty="0"/>
              <a:t> relacionadas a la Ofimática”</a:t>
            </a:r>
          </a:p>
        </p:txBody>
      </p:sp>
    </p:spTree>
    <p:extLst>
      <p:ext uri="{BB962C8B-B14F-4D97-AF65-F5344CB8AC3E}">
        <p14:creationId xmlns:p14="http://schemas.microsoft.com/office/powerpoint/2010/main" val="39310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Objetivos E</a:t>
            </a:r>
            <a:r>
              <a:rPr lang="es-CL" dirty="0" smtClean="0"/>
              <a:t>stratégicos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2448271"/>
          </a:xfrm>
          <a:prstGeom prst="round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CL" sz="3200" dirty="0" smtClean="0">
                <a:latin typeface="Century Gothic" pitchFamily="34" charset="0"/>
              </a:rPr>
              <a:t>1.- Ser </a:t>
            </a:r>
            <a:r>
              <a:rPr lang="es-CL" sz="3200" dirty="0">
                <a:latin typeface="Century Gothic" pitchFamily="34" charset="0"/>
              </a:rPr>
              <a:t>la principal Empresa de capacitación tecnológica de Chile </a:t>
            </a:r>
            <a:r>
              <a:rPr lang="es-CL" sz="3200" dirty="0" smtClean="0">
                <a:latin typeface="Century Gothic" pitchFamily="34" charset="0"/>
              </a:rPr>
              <a:t>en relación a </a:t>
            </a:r>
            <a:r>
              <a:rPr lang="es-CL" sz="3200" dirty="0">
                <a:latin typeface="Century Gothic" pitchFamily="34" charset="0"/>
              </a:rPr>
              <a:t>productos y servicios relativos a la </a:t>
            </a:r>
            <a:r>
              <a:rPr lang="es-CL" sz="3200" dirty="0" smtClean="0">
                <a:latin typeface="Century Gothic" pitchFamily="34" charset="0"/>
              </a:rPr>
              <a:t>ofimática en base a la suite de Microsoft Office.</a:t>
            </a:r>
            <a:endParaRPr lang="es-CL" sz="3200" dirty="0">
              <a:latin typeface="Century Gothic" pitchFamily="34" charset="0"/>
            </a:endParaRP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1921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Estratégicos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1800200"/>
          </a:xfrm>
          <a:prstGeom prst="round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es-CL" sz="2800" dirty="0" smtClean="0">
                <a:latin typeface="Century Gothic" pitchFamily="34" charset="0"/>
              </a:rPr>
              <a:t>2.- Proporcionar </a:t>
            </a:r>
            <a:r>
              <a:rPr lang="es-CL" sz="2800" dirty="0">
                <a:latin typeface="Century Gothic" pitchFamily="34" charset="0"/>
              </a:rPr>
              <a:t>conocimientos, habilidades y herramientas tecnológicas diferenciadas para las necesidades de nuestros </a:t>
            </a:r>
            <a:r>
              <a:rPr lang="es-CL" sz="2800" dirty="0" smtClean="0">
                <a:latin typeface="Century Gothic" pitchFamily="34" charset="0"/>
              </a:rPr>
              <a:t>clientes.</a:t>
            </a:r>
            <a:endParaRPr lang="es-CL" sz="28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88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Estratégicos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3918" y="1844825"/>
            <a:ext cx="8229600" cy="1656184"/>
          </a:xfrm>
          <a:prstGeom prst="round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es-CL" sz="2800" dirty="0" smtClean="0">
                <a:latin typeface="Century Gothic" pitchFamily="34" charset="0"/>
              </a:rPr>
              <a:t>3.- Poseer </a:t>
            </a:r>
            <a:r>
              <a:rPr lang="es-CL" sz="2800" dirty="0">
                <a:latin typeface="Century Gothic" pitchFamily="34" charset="0"/>
              </a:rPr>
              <a:t>la mejor relación entre Precio y Calidad en los servicios de capacitación tecnológica en </a:t>
            </a:r>
            <a:r>
              <a:rPr lang="es-CL" sz="2800" dirty="0" smtClean="0">
                <a:latin typeface="Century Gothic" pitchFamily="34" charset="0"/>
              </a:rPr>
              <a:t>Chile.</a:t>
            </a:r>
            <a:endParaRPr lang="es-CL" sz="28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9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Objetivos Estratégicos Perspectivas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/>
              <a:t>Análisis perspectivas:</a:t>
            </a:r>
          </a:p>
          <a:p>
            <a:r>
              <a:rPr lang="es-CL" dirty="0" smtClean="0"/>
              <a:t>- Financiera</a:t>
            </a:r>
          </a:p>
          <a:p>
            <a:r>
              <a:rPr lang="es-CL" dirty="0" smtClean="0"/>
              <a:t>- Clientes</a:t>
            </a:r>
          </a:p>
          <a:p>
            <a:r>
              <a:rPr lang="es-CL" dirty="0" smtClean="0"/>
              <a:t>- Procesos Internos</a:t>
            </a:r>
          </a:p>
          <a:p>
            <a:r>
              <a:rPr lang="es-CL" dirty="0" smtClean="0"/>
              <a:t>- Aprendizaje y Crecimiento</a:t>
            </a: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904" y="3284984"/>
            <a:ext cx="3828928" cy="290650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98051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Análisis Financiero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1" y="1268760"/>
            <a:ext cx="4762872" cy="485740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CL" dirty="0"/>
              <a:t> </a:t>
            </a:r>
            <a:r>
              <a:rPr lang="es-CL" dirty="0" smtClean="0"/>
              <a:t>Comparación EERR y Balance General 2014, 2015 y 2016.</a:t>
            </a:r>
          </a:p>
          <a:p>
            <a:pPr>
              <a:buFont typeface="Wingdings" pitchFamily="2" charset="2"/>
              <a:buChar char="Ø"/>
            </a:pPr>
            <a:endParaRPr lang="es-CL" dirty="0"/>
          </a:p>
          <a:p>
            <a:pPr>
              <a:buFont typeface="Wingdings" pitchFamily="2" charset="2"/>
              <a:buChar char="Ø"/>
            </a:pPr>
            <a:r>
              <a:rPr lang="es-CL" dirty="0" smtClean="0"/>
              <a:t> Triángulo Financiero. </a:t>
            </a:r>
          </a:p>
          <a:p>
            <a:pPr>
              <a:buFont typeface="Wingdings" pitchFamily="2" charset="2"/>
              <a:buChar char="Ø"/>
            </a:pPr>
            <a:endParaRPr lang="es-CL" dirty="0"/>
          </a:p>
          <a:p>
            <a:pPr>
              <a:buFont typeface="Wingdings" pitchFamily="2" charset="2"/>
              <a:buChar char="Ø"/>
            </a:pPr>
            <a:r>
              <a:rPr lang="es-CL" dirty="0" smtClean="0"/>
              <a:t> Cálculo de ratios e indicadores: </a:t>
            </a:r>
          </a:p>
          <a:p>
            <a:pPr lvl="1"/>
            <a:r>
              <a:rPr lang="es-CL" dirty="0"/>
              <a:t> </a:t>
            </a:r>
            <a:r>
              <a:rPr lang="es-CL" dirty="0" smtClean="0"/>
              <a:t>Liquidez Inmediata</a:t>
            </a:r>
          </a:p>
          <a:p>
            <a:pPr lvl="1"/>
            <a:r>
              <a:rPr lang="es-CL" dirty="0"/>
              <a:t> </a:t>
            </a:r>
            <a:r>
              <a:rPr lang="es-CL" dirty="0" smtClean="0"/>
              <a:t>Solvencia e Independencia financiera</a:t>
            </a:r>
          </a:p>
          <a:p>
            <a:pPr lvl="1"/>
            <a:r>
              <a:rPr lang="es-CL" dirty="0"/>
              <a:t> </a:t>
            </a:r>
            <a:r>
              <a:rPr lang="es-CL" dirty="0" err="1" smtClean="0"/>
              <a:t>Leverage</a:t>
            </a:r>
            <a:endParaRPr lang="es-CL" dirty="0" smtClean="0"/>
          </a:p>
          <a:p>
            <a:pPr lvl="1"/>
            <a:r>
              <a:rPr lang="es-CL" dirty="0" smtClean="0"/>
              <a:t>ROIC</a:t>
            </a:r>
          </a:p>
          <a:p>
            <a:pPr lvl="1"/>
            <a:r>
              <a:rPr lang="es-CL" dirty="0" smtClean="0"/>
              <a:t>ROI</a:t>
            </a:r>
          </a:p>
          <a:p>
            <a:pPr lvl="1"/>
            <a:r>
              <a:rPr lang="es-CL" dirty="0" smtClean="0"/>
              <a:t>EVA</a:t>
            </a:r>
            <a:endParaRPr lang="es-CL" dirty="0"/>
          </a:p>
        </p:txBody>
      </p:sp>
      <p:pic>
        <p:nvPicPr>
          <p:cNvPr id="4" name="3 Imagen"/>
          <p:cNvPicPr/>
          <p:nvPr/>
        </p:nvPicPr>
        <p:blipFill rotWithShape="1">
          <a:blip r:embed="rId3"/>
          <a:srcRect l="18175" t="36254" r="48193" b="5438"/>
          <a:stretch/>
        </p:blipFill>
        <p:spPr bwMode="auto">
          <a:xfrm>
            <a:off x="5148064" y="2420888"/>
            <a:ext cx="3513931" cy="3168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7042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Perspectiva Financiera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176463"/>
          </a:xfrm>
        </p:spPr>
        <p:txBody>
          <a:bodyPr>
            <a:normAutofit lnSpcReduction="1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Aumentar la diversificación de las fuentes de ingreso.</a:t>
            </a:r>
          </a:p>
          <a:p>
            <a:pPr marL="457200" indent="-457200" algn="just">
              <a:buFont typeface="+mj-lt"/>
              <a:buAutoNum type="arabicPeriod"/>
            </a:pPr>
            <a:endParaRPr lang="es-CL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 Maximizar el retorno de las inversiones.</a:t>
            </a:r>
          </a:p>
          <a:p>
            <a:pPr marL="457200" indent="-457200" algn="just">
              <a:buFont typeface="+mj-lt"/>
              <a:buAutoNum type="arabicPeriod"/>
            </a:pPr>
            <a:endParaRPr lang="es-CL" dirty="0" smtClean="0"/>
          </a:p>
          <a:p>
            <a:pPr marL="457200" indent="-457200" algn="just">
              <a:buFont typeface="+mj-lt"/>
              <a:buAutoNum type="arabicPeriod"/>
            </a:pPr>
            <a:endParaRPr lang="es-CL" dirty="0"/>
          </a:p>
          <a:p>
            <a:pPr marL="457200" indent="-457200" algn="just">
              <a:buFont typeface="+mj-lt"/>
              <a:buAutoNum type="arabicPeriod"/>
            </a:pPr>
            <a:r>
              <a:rPr lang="es-CL" dirty="0"/>
              <a:t>Aumentar valor de la </a:t>
            </a:r>
            <a:r>
              <a:rPr lang="es-CL" dirty="0" smtClean="0"/>
              <a:t>empresa</a:t>
            </a:r>
          </a:p>
          <a:p>
            <a:pPr marL="457200" indent="-457200" algn="just">
              <a:buFont typeface="+mj-lt"/>
              <a:buAutoNum type="arabicPeriod"/>
            </a:pPr>
            <a:endParaRPr lang="es-CL" dirty="0" smtClean="0"/>
          </a:p>
          <a:p>
            <a:pPr marL="457200" indent="-457200" algn="just">
              <a:buFont typeface="+mj-lt"/>
              <a:buAutoNum type="arabicPeriod"/>
            </a:pPr>
            <a:endParaRPr lang="es-CL" dirty="0"/>
          </a:p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 Solidez Financiera a largo plazo.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8563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Perspectiva Clientes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CL" dirty="0" smtClean="0"/>
              <a:t> Análisis encuestas satisfacción de </a:t>
            </a:r>
            <a:r>
              <a:rPr lang="es-CL" dirty="0" err="1" smtClean="0"/>
              <a:t>Edutecno</a:t>
            </a:r>
            <a:r>
              <a:rPr lang="es-CL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s-CL" dirty="0"/>
          </a:p>
          <a:p>
            <a:pPr>
              <a:buFont typeface="Wingdings" pitchFamily="2" charset="2"/>
              <a:buChar char="Ø"/>
            </a:pPr>
            <a:r>
              <a:rPr lang="es-CL" dirty="0" smtClean="0"/>
              <a:t> Entrevistas a Jefes de Formación y Capacitación de empresas demandantes.</a:t>
            </a:r>
          </a:p>
          <a:p>
            <a:pPr>
              <a:buFont typeface="Wingdings" pitchFamily="2" charset="2"/>
              <a:buChar char="Ø"/>
            </a:pPr>
            <a:endParaRPr lang="es-CL" dirty="0"/>
          </a:p>
          <a:p>
            <a:pPr>
              <a:buFont typeface="Wingdings" pitchFamily="2" charset="2"/>
              <a:buChar char="Ø"/>
            </a:pPr>
            <a:r>
              <a:rPr lang="es-CL" dirty="0" smtClean="0"/>
              <a:t> Data del CRM.</a:t>
            </a:r>
          </a:p>
          <a:p>
            <a:pPr>
              <a:buFont typeface="Wingdings" pitchFamily="2" charset="2"/>
              <a:buChar char="Ø"/>
            </a:pPr>
            <a:endParaRPr lang="es-CL" dirty="0" smtClean="0"/>
          </a:p>
          <a:p>
            <a:pPr>
              <a:buFont typeface="Wingdings" pitchFamily="2" charset="2"/>
              <a:buChar char="§"/>
            </a:pPr>
            <a:r>
              <a:rPr lang="es-CL" dirty="0" smtClean="0"/>
              <a:t>Buscan:</a:t>
            </a:r>
            <a:endParaRPr lang="es-CL" dirty="0"/>
          </a:p>
          <a:p>
            <a:pPr lvl="1">
              <a:buFont typeface="Wingdings" pitchFamily="2" charset="2"/>
              <a:buChar char="§"/>
            </a:pPr>
            <a:r>
              <a:rPr lang="es-CL" dirty="0" smtClean="0"/>
              <a:t>Calidad</a:t>
            </a:r>
          </a:p>
          <a:p>
            <a:pPr lvl="1">
              <a:buFont typeface="Wingdings" pitchFamily="2" charset="2"/>
              <a:buChar char="§"/>
            </a:pPr>
            <a:r>
              <a:rPr lang="es-CL" dirty="0" smtClean="0"/>
              <a:t>Seguimiento y Acompañamiento</a:t>
            </a:r>
          </a:p>
          <a:p>
            <a:pPr lvl="1">
              <a:buFont typeface="Wingdings" pitchFamily="2" charset="2"/>
              <a:buChar char="§"/>
            </a:pPr>
            <a:r>
              <a:rPr lang="es-CL" dirty="0" smtClean="0"/>
              <a:t>Maximizar uso FT, minimizar costo empresa.</a:t>
            </a:r>
          </a:p>
          <a:p>
            <a:pPr lvl="1">
              <a:buFont typeface="Wingdings" pitchFamily="2" charset="2"/>
              <a:buChar char="§"/>
            </a:pPr>
            <a:r>
              <a:rPr lang="es-CL" dirty="0" smtClean="0"/>
              <a:t>Duración</a:t>
            </a:r>
          </a:p>
          <a:p>
            <a:pPr lvl="1">
              <a:buFont typeface="Wingdings" pitchFamily="2" charset="2"/>
              <a:buChar char="§"/>
            </a:pPr>
            <a:r>
              <a:rPr lang="es-CL" dirty="0" smtClean="0"/>
              <a:t>Cierre y facturación</a:t>
            </a:r>
          </a:p>
          <a:p>
            <a:pPr>
              <a:buFont typeface="Wingdings" pitchFamily="2" charset="2"/>
              <a:buChar char="Ø"/>
            </a:pPr>
            <a:endParaRPr lang="es-CL" dirty="0"/>
          </a:p>
          <a:p>
            <a:pPr marL="0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28661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Perspectiva Clientes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Aumentar satisfacción del cliente.</a:t>
            </a:r>
          </a:p>
          <a:p>
            <a:pPr marL="457200" indent="-457200" algn="just">
              <a:buFont typeface="+mj-lt"/>
              <a:buAutoNum type="arabicPeriod"/>
            </a:pPr>
            <a:endParaRPr lang="es-CL" dirty="0" smtClean="0"/>
          </a:p>
          <a:p>
            <a:pPr marL="457200" indent="-457200" algn="just">
              <a:buFont typeface="+mj-lt"/>
              <a:buAutoNum type="arabicPeriod"/>
            </a:pPr>
            <a:endParaRPr lang="es-CL" dirty="0"/>
          </a:p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 Lograr fidelización del cliente.</a:t>
            </a:r>
          </a:p>
          <a:p>
            <a:pPr marL="457200" indent="-457200" algn="just">
              <a:buFont typeface="+mj-lt"/>
              <a:buAutoNum type="arabicPeriod"/>
            </a:pPr>
            <a:endParaRPr lang="es-CL" dirty="0" smtClean="0"/>
          </a:p>
          <a:p>
            <a:pPr marL="457200" indent="-457200" algn="just">
              <a:buFont typeface="+mj-lt"/>
              <a:buAutoNum type="arabicPeriod"/>
            </a:pPr>
            <a:endParaRPr lang="es-CL" dirty="0"/>
          </a:p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Aumento de clientes en mercados actuales.</a:t>
            </a:r>
          </a:p>
          <a:p>
            <a:pPr marL="457200" indent="-457200" algn="just">
              <a:buFont typeface="+mj-lt"/>
              <a:buAutoNum type="arabicPeriod"/>
            </a:pPr>
            <a:endParaRPr lang="es-CL" dirty="0" smtClean="0"/>
          </a:p>
          <a:p>
            <a:pPr marL="457200" indent="-457200" algn="just">
              <a:buFont typeface="+mj-lt"/>
              <a:buAutoNum type="arabicPeriod"/>
            </a:pPr>
            <a:endParaRPr lang="es-CL" dirty="0"/>
          </a:p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 Explorar nuevos mercados.</a:t>
            </a:r>
          </a:p>
          <a:p>
            <a:pPr marL="457200" indent="-457200" algn="just">
              <a:buFont typeface="+mj-lt"/>
              <a:buAutoNum type="arabicPeriod"/>
            </a:pPr>
            <a:endParaRPr lang="es-CL" dirty="0" smtClean="0"/>
          </a:p>
          <a:p>
            <a:pPr marL="457200" indent="-457200" algn="just">
              <a:buFont typeface="+mj-lt"/>
              <a:buAutoNum type="arabicPeriod"/>
            </a:pPr>
            <a:endParaRPr lang="es-CL" dirty="0"/>
          </a:p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 Proveedor de excelencia.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7625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Perspectiva Procesos Internos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s-CL" dirty="0" smtClean="0"/>
              <a:t>Análisis flujo de operaciones y flujo de venta.</a:t>
            </a:r>
          </a:p>
          <a:p>
            <a:pPr algn="just">
              <a:buFont typeface="Wingdings" pitchFamily="2" charset="2"/>
              <a:buChar char="Ø"/>
            </a:pPr>
            <a:endParaRPr lang="es-CL" dirty="0" smtClean="0"/>
          </a:p>
          <a:p>
            <a:pPr algn="just">
              <a:buFont typeface="Wingdings" pitchFamily="2" charset="2"/>
              <a:buChar char="Ø"/>
            </a:pPr>
            <a:endParaRPr lang="es-CL" dirty="0"/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Cadena de valor de </a:t>
            </a:r>
            <a:r>
              <a:rPr lang="es-CL" dirty="0" err="1" smtClean="0"/>
              <a:t>Porter</a:t>
            </a:r>
            <a:r>
              <a:rPr lang="es-CL" dirty="0" smtClean="0"/>
              <a:t> aplicada a Servicios.</a:t>
            </a:r>
          </a:p>
          <a:p>
            <a:pPr marL="0" indent="0" algn="just">
              <a:buNone/>
            </a:pPr>
            <a:endParaRPr lang="es-CL" dirty="0" smtClean="0"/>
          </a:p>
          <a:p>
            <a:pPr algn="just">
              <a:buFont typeface="Wingdings" pitchFamily="2" charset="2"/>
              <a:buChar char="Ø"/>
            </a:pPr>
            <a:endParaRPr lang="es-CL" dirty="0"/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Distinción de tipos de procesos y procesos claves.</a:t>
            </a:r>
          </a:p>
          <a:p>
            <a:pPr algn="just">
              <a:buFont typeface="Wingdings" pitchFamily="2" charset="2"/>
              <a:buChar char="Ø"/>
            </a:pPr>
            <a:endParaRPr lang="es-CL" dirty="0"/>
          </a:p>
          <a:p>
            <a:pPr algn="just">
              <a:buFont typeface="Wingdings" pitchFamily="2" charset="2"/>
              <a:buChar char="Ø"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1844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Introducción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Antecedentes Generales, Problemática y Fundamentación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8066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Perspectiva Procesos Internos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Mayor conocimiento del cliente.</a:t>
            </a:r>
          </a:p>
          <a:p>
            <a:pPr marL="457200" indent="-457200" algn="just">
              <a:buFont typeface="+mj-lt"/>
              <a:buAutoNum type="arabicPeriod"/>
            </a:pPr>
            <a:endParaRPr lang="es-CL" dirty="0"/>
          </a:p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 Desarrollo de alianzas estratégicas.</a:t>
            </a:r>
          </a:p>
          <a:p>
            <a:pPr marL="457200" indent="-457200" algn="just">
              <a:buFont typeface="+mj-lt"/>
              <a:buAutoNum type="arabicPeriod"/>
            </a:pPr>
            <a:endParaRPr lang="es-CL" dirty="0"/>
          </a:p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 Mejoramiento de la calidad.</a:t>
            </a:r>
          </a:p>
          <a:p>
            <a:pPr marL="457200" indent="-457200" algn="just">
              <a:buFont typeface="+mj-lt"/>
              <a:buAutoNum type="arabicPeriod"/>
            </a:pPr>
            <a:endParaRPr lang="es-CL" dirty="0"/>
          </a:p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 Excelencia operacional.</a:t>
            </a:r>
          </a:p>
          <a:p>
            <a:pPr marL="457200" indent="-457200" algn="just">
              <a:buFont typeface="+mj-lt"/>
              <a:buAutoNum type="arabicPeriod"/>
            </a:pPr>
            <a:endParaRPr lang="es-CL" dirty="0"/>
          </a:p>
          <a:p>
            <a:pPr marL="457200" indent="-457200" algn="just">
              <a:buFont typeface="+mj-lt"/>
              <a:buAutoNum type="arabicPeriod"/>
            </a:pPr>
            <a:r>
              <a:rPr lang="es-CL" dirty="0" smtClean="0"/>
              <a:t> Diseño y desarrollo de nuevos productos y servicios.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4528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Perspectiva Aprendizaje y Crecimiento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s-CL" dirty="0" smtClean="0"/>
              <a:t>Entrevistas con la gerencia de la empresa.</a:t>
            </a:r>
          </a:p>
          <a:p>
            <a:pPr algn="just">
              <a:buFont typeface="Wingdings" pitchFamily="2" charset="2"/>
              <a:buChar char="Ø"/>
            </a:pPr>
            <a:endParaRPr lang="es-CL" dirty="0"/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Entrevista con la Gerente de Recursos Humanos.</a:t>
            </a:r>
          </a:p>
          <a:p>
            <a:pPr algn="just">
              <a:buFont typeface="Wingdings" pitchFamily="2" charset="2"/>
              <a:buChar char="Ø"/>
            </a:pPr>
            <a:endParaRPr lang="es-CL" dirty="0"/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Visitas a terreno.</a:t>
            </a:r>
          </a:p>
          <a:p>
            <a:pPr algn="just">
              <a:buFont typeface="Wingdings" pitchFamily="2" charset="2"/>
              <a:buChar char="Ø"/>
            </a:pPr>
            <a:endParaRPr lang="es-CL" dirty="0"/>
          </a:p>
          <a:p>
            <a:pPr algn="just">
              <a:buFont typeface="Wingdings" pitchFamily="2" charset="2"/>
              <a:buChar char="§"/>
            </a:pPr>
            <a:r>
              <a:rPr lang="es-CL" dirty="0" smtClean="0"/>
              <a:t>Se establece:</a:t>
            </a:r>
          </a:p>
          <a:p>
            <a:pPr lvl="1" algn="just">
              <a:buFont typeface="Wingdings" pitchFamily="2" charset="2"/>
              <a:buChar char="§"/>
            </a:pPr>
            <a:r>
              <a:rPr lang="es-CL" dirty="0" smtClean="0"/>
              <a:t>Capital humano y cultura organizacional.</a:t>
            </a:r>
          </a:p>
          <a:p>
            <a:pPr lvl="1" algn="just">
              <a:buFont typeface="Wingdings" pitchFamily="2" charset="2"/>
              <a:buChar char="§"/>
            </a:pPr>
            <a:r>
              <a:rPr lang="es-CL" dirty="0" smtClean="0"/>
              <a:t>Tecnología y sistemas de información.</a:t>
            </a:r>
          </a:p>
          <a:p>
            <a:pPr lvl="1" algn="just">
              <a:buFont typeface="Wingdings" pitchFamily="2" charset="2"/>
              <a:buChar char="§"/>
            </a:pPr>
            <a:r>
              <a:rPr lang="es-CL" dirty="0" smtClean="0"/>
              <a:t>Alianzas.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0039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Perspectiva de Aprendizaje y Crecimiento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CL" dirty="0" smtClean="0"/>
              <a:t>Rotación del personal.</a:t>
            </a:r>
          </a:p>
          <a:p>
            <a:pPr marL="457200" indent="-457200">
              <a:buFont typeface="+mj-lt"/>
              <a:buAutoNum type="arabicPeriod"/>
            </a:pPr>
            <a:endParaRPr lang="es-CL" dirty="0"/>
          </a:p>
          <a:p>
            <a:pPr marL="457200" indent="-457200">
              <a:buFont typeface="+mj-lt"/>
              <a:buAutoNum type="arabicPeriod"/>
            </a:pPr>
            <a:r>
              <a:rPr lang="es-CL" dirty="0" smtClean="0"/>
              <a:t> Equipos multidisciplinarios.</a:t>
            </a:r>
          </a:p>
          <a:p>
            <a:pPr marL="457200" indent="-457200">
              <a:buFont typeface="+mj-lt"/>
              <a:buAutoNum type="arabicPeriod"/>
            </a:pPr>
            <a:endParaRPr lang="es-CL" dirty="0"/>
          </a:p>
          <a:p>
            <a:pPr marL="457200" indent="-457200">
              <a:buFont typeface="+mj-lt"/>
              <a:buAutoNum type="arabicPeriod"/>
            </a:pPr>
            <a:r>
              <a:rPr lang="es-CL" dirty="0" smtClean="0"/>
              <a:t> Innovación y mejora continua.</a:t>
            </a:r>
          </a:p>
          <a:p>
            <a:pPr marL="457200" indent="-457200">
              <a:buFont typeface="+mj-lt"/>
              <a:buAutoNum type="arabicPeriod"/>
            </a:pPr>
            <a:endParaRPr lang="es-CL" dirty="0"/>
          </a:p>
          <a:p>
            <a:pPr marL="457200" indent="-457200">
              <a:buFont typeface="+mj-lt"/>
              <a:buAutoNum type="arabicPeriod"/>
            </a:pPr>
            <a:r>
              <a:rPr lang="es-CL" dirty="0" smtClean="0"/>
              <a:t> Aumento del personal capacitado.</a:t>
            </a:r>
          </a:p>
          <a:p>
            <a:pPr marL="457200" indent="-457200">
              <a:buFont typeface="+mj-lt"/>
              <a:buAutoNum type="arabicPeriod"/>
            </a:pPr>
            <a:endParaRPr lang="es-CL" dirty="0"/>
          </a:p>
          <a:p>
            <a:pPr marL="457200" indent="-457200">
              <a:buFont typeface="+mj-lt"/>
              <a:buAutoNum type="arabicPeriod"/>
            </a:pPr>
            <a:r>
              <a:rPr lang="es-CL" dirty="0" smtClean="0"/>
              <a:t> Formalización de procedimientos.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4528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8636"/>
            <a:ext cx="4320480" cy="850106"/>
          </a:xfrm>
        </p:spPr>
        <p:txBody>
          <a:bodyPr/>
          <a:lstStyle/>
          <a:p>
            <a:r>
              <a:rPr lang="es-CL" dirty="0" smtClean="0"/>
              <a:t>Filtro </a:t>
            </a:r>
            <a:r>
              <a:rPr lang="es-CL" dirty="0" err="1" smtClean="0"/>
              <a:t>Horvath</a:t>
            </a:r>
            <a:r>
              <a:rPr lang="es-CL" dirty="0" smtClean="0"/>
              <a:t> &amp; </a:t>
            </a:r>
            <a:r>
              <a:rPr lang="es-CL" dirty="0" err="1" smtClean="0"/>
              <a:t>Partners</a:t>
            </a:r>
            <a:endParaRPr lang="es-C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713129"/>
            <a:ext cx="7488832" cy="5747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34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Relaciones Causa – Efecto</a:t>
            </a:r>
            <a:endParaRPr lang="es-CL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60848"/>
            <a:ext cx="8147248" cy="3065190"/>
          </a:xfr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57106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504" y="0"/>
            <a:ext cx="3888432" cy="432048"/>
          </a:xfrm>
        </p:spPr>
        <p:txBody>
          <a:bodyPr/>
          <a:lstStyle/>
          <a:p>
            <a:r>
              <a:rPr lang="es-CL" sz="2400" dirty="0" smtClean="0"/>
              <a:t>Primer Mapa</a:t>
            </a:r>
            <a:r>
              <a:rPr lang="es-CL" dirty="0" smtClean="0"/>
              <a:t> </a:t>
            </a:r>
            <a:r>
              <a:rPr lang="es-CL" sz="2400" dirty="0" smtClean="0"/>
              <a:t>estratégico</a:t>
            </a:r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744" y="476672"/>
            <a:ext cx="6983948" cy="648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142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3178696" cy="706090"/>
          </a:xfrm>
        </p:spPr>
        <p:txBody>
          <a:bodyPr/>
          <a:lstStyle/>
          <a:p>
            <a:r>
              <a:rPr lang="es-CL" dirty="0" smtClean="0"/>
              <a:t>Indicadores</a:t>
            </a:r>
            <a:endParaRPr lang="es-CL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980728"/>
            <a:ext cx="6059590" cy="5220571"/>
          </a:xfr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49306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Perspectiva Financiera</a:t>
            </a:r>
            <a:endParaRPr lang="es-C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5"/>
            <a:ext cx="7200000" cy="1797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609600" y="2852936"/>
            <a:ext cx="7211144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r>
              <a:rPr lang="es-CL" dirty="0" smtClean="0"/>
              <a:t>Perspectiva Clientes</a:t>
            </a:r>
            <a:endParaRPr lang="es-C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67316"/>
            <a:ext cx="7200000" cy="2424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581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596076" y="261630"/>
            <a:ext cx="548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>
                <a:latin typeface="Century Gothic" panose="020B0502020202020204" pitchFamily="34" charset="0"/>
              </a:rPr>
              <a:t>Perspectiva Procesos Internos</a:t>
            </a:r>
            <a:endParaRPr lang="es-CL" sz="2800" b="1" dirty="0">
              <a:latin typeface="Century Gothic" panose="020B0502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96076" y="3050957"/>
            <a:ext cx="66402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800" b="1" dirty="0" smtClean="0">
                <a:latin typeface="Century Gothic" panose="020B0502020202020204" pitchFamily="34" charset="0"/>
              </a:rPr>
              <a:t>Perspectiva Aprendizaje y Crecimiento</a:t>
            </a:r>
            <a:endParaRPr lang="es-CL" sz="2800" b="1" dirty="0">
              <a:latin typeface="Century Gothic" panose="020B0502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077" y="4005064"/>
            <a:ext cx="7022422" cy="2736304"/>
          </a:xfrm>
          <a:prstGeom prst="rect">
            <a:avLst/>
          </a:prstGeom>
        </p:spPr>
      </p:pic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96076" y="817770"/>
            <a:ext cx="7022423" cy="244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5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Metas</a:t>
            </a:r>
            <a:endParaRPr lang="es-C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942982"/>
            <a:ext cx="7155117" cy="5366338"/>
          </a:xfr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226637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260648"/>
            <a:ext cx="7211144" cy="850106"/>
          </a:xfrm>
        </p:spPr>
        <p:txBody>
          <a:bodyPr/>
          <a:lstStyle/>
          <a:p>
            <a:r>
              <a:rPr lang="es-CL" dirty="0" smtClean="0"/>
              <a:t>Destacados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1333" y="1052736"/>
            <a:ext cx="2596451" cy="48574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s-CL" dirty="0" smtClean="0"/>
          </a:p>
          <a:p>
            <a:r>
              <a:rPr lang="es-CL" sz="1900" dirty="0" smtClean="0"/>
              <a:t>Educación formal / Educación No formal</a:t>
            </a:r>
          </a:p>
          <a:p>
            <a:endParaRPr lang="es-CL" sz="1900" dirty="0" smtClean="0"/>
          </a:p>
          <a:p>
            <a:r>
              <a:rPr lang="es-CL" sz="1900" dirty="0" smtClean="0"/>
              <a:t>Capacitación: </a:t>
            </a:r>
            <a:endParaRPr lang="es-CL" sz="1900" dirty="0"/>
          </a:p>
          <a:p>
            <a:pPr>
              <a:buFontTx/>
              <a:buChar char="-"/>
            </a:pPr>
            <a:r>
              <a:rPr lang="es-CL" sz="1900" dirty="0" smtClean="0"/>
              <a:t>Desigualdad</a:t>
            </a:r>
          </a:p>
          <a:p>
            <a:pPr>
              <a:buFontTx/>
              <a:buChar char="-"/>
            </a:pPr>
            <a:r>
              <a:rPr lang="es-CL" sz="1900" dirty="0" smtClean="0"/>
              <a:t>Productividad</a:t>
            </a:r>
          </a:p>
          <a:p>
            <a:pPr>
              <a:buFontTx/>
              <a:buChar char="-"/>
            </a:pPr>
            <a:r>
              <a:rPr lang="es-CL" sz="1900" dirty="0" smtClean="0"/>
              <a:t>Rentabilidad</a:t>
            </a:r>
          </a:p>
          <a:p>
            <a:pPr>
              <a:buFontTx/>
              <a:buChar char="-"/>
            </a:pPr>
            <a:r>
              <a:rPr lang="es-CL" sz="1900" dirty="0" smtClean="0"/>
              <a:t>Clima Laboral</a:t>
            </a:r>
          </a:p>
          <a:p>
            <a:endParaRPr lang="es-CL" sz="1900" dirty="0"/>
          </a:p>
          <a:p>
            <a:r>
              <a:rPr lang="es-CL" sz="1900" dirty="0" smtClean="0"/>
              <a:t>Franquicia Tributaria -&gt; 1% impuesto anual a la renta.</a:t>
            </a:r>
          </a:p>
          <a:p>
            <a:endParaRPr lang="es-CL" sz="1900" dirty="0"/>
          </a:p>
          <a:p>
            <a:pPr marL="0" indent="0">
              <a:buNone/>
            </a:pPr>
            <a:r>
              <a:rPr lang="es-CL" sz="1900" dirty="0" smtClean="0"/>
              <a:t> </a:t>
            </a:r>
          </a:p>
          <a:p>
            <a:endParaRPr lang="es-CL" dirty="0"/>
          </a:p>
        </p:txBody>
      </p:sp>
      <p:grpSp>
        <p:nvGrpSpPr>
          <p:cNvPr id="24" name="Lienzo 14"/>
          <p:cNvGrpSpPr/>
          <p:nvPr/>
        </p:nvGrpSpPr>
        <p:grpSpPr>
          <a:xfrm>
            <a:off x="2123728" y="0"/>
            <a:ext cx="6912768" cy="6406608"/>
            <a:chOff x="0" y="0"/>
            <a:chExt cx="5429250" cy="4564380"/>
          </a:xfrm>
        </p:grpSpPr>
        <p:sp>
          <p:nvSpPr>
            <p:cNvPr id="25" name="21 Rectángulo"/>
            <p:cNvSpPr/>
            <p:nvPr/>
          </p:nvSpPr>
          <p:spPr>
            <a:xfrm>
              <a:off x="0" y="0"/>
              <a:ext cx="5429250" cy="4564380"/>
            </a:xfrm>
            <a:prstGeom prst="rect">
              <a:avLst/>
            </a:prstGeom>
          </p:spPr>
        </p:sp>
        <p:sp>
          <p:nvSpPr>
            <p:cNvPr id="26" name="15 Rectángulo redondeado"/>
            <p:cNvSpPr/>
            <p:nvPr/>
          </p:nvSpPr>
          <p:spPr>
            <a:xfrm>
              <a:off x="1994535" y="66676"/>
              <a:ext cx="1485900" cy="876300"/>
            </a:xfrm>
            <a:prstGeom prst="roundRect">
              <a:avLst/>
            </a:prstGeom>
            <a:ln w="5715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s-CL" sz="1400" b="1" dirty="0" smtClean="0">
                  <a:effectLst/>
                  <a:latin typeface="Bookman Old Style"/>
                  <a:ea typeface="Calibri"/>
                  <a:cs typeface="Times New Roman"/>
                </a:rPr>
                <a:t>SENCE</a:t>
              </a:r>
              <a:endParaRPr lang="es-CL" sz="1100" dirty="0">
                <a:effectLst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s-CL" sz="800" dirty="0">
                  <a:effectLst/>
                  <a:latin typeface="Bookman Old Style"/>
                  <a:ea typeface="Calibri"/>
                  <a:cs typeface="Times New Roman"/>
                </a:rPr>
                <a:t>Supervisa, contrata, fiscaliza, evalúa, paga, acredita.</a:t>
              </a:r>
              <a:endParaRPr lang="es-CL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7" name="16 Rectángulo redondeado"/>
            <p:cNvSpPr/>
            <p:nvPr/>
          </p:nvSpPr>
          <p:spPr>
            <a:xfrm>
              <a:off x="276225" y="1171575"/>
              <a:ext cx="1764030" cy="714375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CL" sz="1100">
                  <a:effectLst/>
                  <a:latin typeface="Bookman Old Style"/>
                  <a:ea typeface="Calibri"/>
                  <a:cs typeface="Times New Roman"/>
                </a:rPr>
                <a:t>Capacitación en Programas Sociales (ChileValora, +Capaz)</a:t>
              </a:r>
              <a:endParaRPr lang="es-CL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28" name="16 Rectángulo redondeado"/>
            <p:cNvSpPr/>
            <p:nvPr/>
          </p:nvSpPr>
          <p:spPr>
            <a:xfrm>
              <a:off x="3380400" y="1171575"/>
              <a:ext cx="1714500" cy="714375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CL" sz="1100">
                  <a:effectLst/>
                  <a:latin typeface="Bookman Old Style"/>
                  <a:ea typeface="Calibri"/>
                </a:rPr>
                <a:t>Franquicia Tributaria</a:t>
              </a:r>
              <a:endParaRPr lang="es-CL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9" name="16 Rectángulo redondeado"/>
            <p:cNvSpPr/>
            <p:nvPr/>
          </p:nvSpPr>
          <p:spPr>
            <a:xfrm>
              <a:off x="994410" y="2789940"/>
              <a:ext cx="1028700" cy="91440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s-CL" sz="1100">
                  <a:effectLst/>
                  <a:latin typeface="Bookman Old Style"/>
                  <a:ea typeface="Calibri"/>
                </a:rPr>
                <a:t>OTIC</a:t>
              </a:r>
              <a:endParaRPr lang="es-CL" sz="1200">
                <a:effectLst/>
                <a:latin typeface="Times New Roman"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s-CL" sz="800">
                  <a:effectLst/>
                  <a:latin typeface="Bookman Old Style"/>
                  <a:ea typeface="Calibri"/>
                </a:rPr>
                <a:t>Inversión de recursos excedentes de FT.</a:t>
              </a:r>
              <a:endParaRPr lang="es-CL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0" name="16 Rectángulo redondeado"/>
            <p:cNvSpPr/>
            <p:nvPr/>
          </p:nvSpPr>
          <p:spPr>
            <a:xfrm>
              <a:off x="2223135" y="2786085"/>
              <a:ext cx="1082040" cy="915375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s-CL" sz="1100">
                  <a:effectLst/>
                  <a:latin typeface="Bookman Old Style"/>
                  <a:ea typeface="Calibri"/>
                </a:rPr>
                <a:t>OTEC</a:t>
              </a:r>
              <a:endParaRPr lang="es-CL" sz="1200">
                <a:effectLst/>
                <a:latin typeface="Times New Roman"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s-CL" sz="800">
                  <a:effectLst/>
                  <a:latin typeface="Bookman Old Style"/>
                  <a:ea typeface="Calibri"/>
                </a:rPr>
                <a:t>Diseño, presentación  y ejecución de cursos</a:t>
              </a:r>
              <a:endParaRPr lang="es-CL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1" name="16 Rectángulo redondeado"/>
            <p:cNvSpPr/>
            <p:nvPr/>
          </p:nvSpPr>
          <p:spPr>
            <a:xfrm>
              <a:off x="3480435" y="2789940"/>
              <a:ext cx="1143000" cy="92202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s-CL" sz="1100">
                  <a:effectLst/>
                  <a:latin typeface="Bookman Old Style"/>
                  <a:ea typeface="Calibri"/>
                </a:rPr>
                <a:t>EMPRESAS</a:t>
              </a:r>
              <a:endParaRPr lang="es-CL" sz="1200">
                <a:effectLst/>
                <a:latin typeface="Times New Roman"/>
                <a:ea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s-CL" sz="800">
                  <a:effectLst/>
                  <a:latin typeface="Bookman Old Style"/>
                  <a:ea typeface="Calibri"/>
                </a:rPr>
                <a:t>Definen Requerimientos</a:t>
              </a:r>
              <a:endParaRPr lang="es-CL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2" name="16 Rectángulo redondeado"/>
            <p:cNvSpPr/>
            <p:nvPr/>
          </p:nvSpPr>
          <p:spPr>
            <a:xfrm>
              <a:off x="1870710" y="2049780"/>
              <a:ext cx="1764030" cy="57150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CL" sz="1100">
                  <a:effectLst/>
                  <a:latin typeface="Bookman Old Style"/>
                  <a:ea typeface="Calibri"/>
                </a:rPr>
                <a:t>Supervisa y/o Acredita</a:t>
              </a:r>
              <a:endParaRPr lang="es-CL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3" name="16 Rectángulo redondeado"/>
            <p:cNvSpPr/>
            <p:nvPr/>
          </p:nvSpPr>
          <p:spPr>
            <a:xfrm>
              <a:off x="1870710" y="3990975"/>
              <a:ext cx="1764030" cy="571500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s-CL" sz="1100">
                  <a:effectLst/>
                  <a:latin typeface="Bookman Old Style"/>
                  <a:ea typeface="Calibri"/>
                </a:rPr>
                <a:t>TRABAJADOR</a:t>
              </a:r>
              <a:endParaRPr lang="es-CL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34" name="17 Flecha abajo"/>
            <p:cNvSpPr/>
            <p:nvPr/>
          </p:nvSpPr>
          <p:spPr>
            <a:xfrm>
              <a:off x="2630805" y="1021080"/>
              <a:ext cx="228600" cy="914400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CL"/>
            </a:p>
          </p:txBody>
        </p:sp>
        <p:cxnSp>
          <p:nvCxnSpPr>
            <p:cNvPr id="35" name="18 Conector angular"/>
            <p:cNvCxnSpPr>
              <a:stCxn id="26" idx="1"/>
              <a:endCxn id="27" idx="0"/>
            </p:cNvCxnSpPr>
            <p:nvPr/>
          </p:nvCxnSpPr>
          <p:spPr>
            <a:xfrm rot="10800000" flipV="1">
              <a:off x="1158241" y="504825"/>
              <a:ext cx="836295" cy="666749"/>
            </a:xfrm>
            <a:prstGeom prst="bentConnector2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19 Conector angular"/>
            <p:cNvCxnSpPr>
              <a:stCxn id="26" idx="3"/>
              <a:endCxn id="28" idx="0"/>
            </p:cNvCxnSpPr>
            <p:nvPr/>
          </p:nvCxnSpPr>
          <p:spPr>
            <a:xfrm>
              <a:off x="3480435" y="504826"/>
              <a:ext cx="757215" cy="666749"/>
            </a:xfrm>
            <a:prstGeom prst="bentConnector2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20 Conector angular"/>
            <p:cNvCxnSpPr>
              <a:stCxn id="32" idx="1"/>
              <a:endCxn id="29" idx="0"/>
            </p:cNvCxnSpPr>
            <p:nvPr/>
          </p:nvCxnSpPr>
          <p:spPr>
            <a:xfrm rot="10800000" flipV="1">
              <a:off x="1508760" y="2335530"/>
              <a:ext cx="361950" cy="454410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22 Conector angular"/>
            <p:cNvCxnSpPr>
              <a:stCxn id="32" idx="3"/>
              <a:endCxn id="31" idx="0"/>
            </p:cNvCxnSpPr>
            <p:nvPr/>
          </p:nvCxnSpPr>
          <p:spPr>
            <a:xfrm>
              <a:off x="3634740" y="2335530"/>
              <a:ext cx="417195" cy="454410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23 Conector recto de flecha"/>
            <p:cNvCxnSpPr>
              <a:stCxn id="32" idx="2"/>
              <a:endCxn id="30" idx="0"/>
            </p:cNvCxnSpPr>
            <p:nvPr/>
          </p:nvCxnSpPr>
          <p:spPr>
            <a:xfrm>
              <a:off x="2752725" y="2621280"/>
              <a:ext cx="11430" cy="1648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24 Conector angular"/>
            <p:cNvCxnSpPr>
              <a:stCxn id="29" idx="2"/>
              <a:endCxn id="33" idx="1"/>
            </p:cNvCxnSpPr>
            <p:nvPr/>
          </p:nvCxnSpPr>
          <p:spPr>
            <a:xfrm rot="16200000" flipH="1">
              <a:off x="1403543" y="3809557"/>
              <a:ext cx="572385" cy="361950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25 Conector recto de flecha"/>
            <p:cNvCxnSpPr>
              <a:stCxn id="30" idx="2"/>
              <a:endCxn id="33" idx="0"/>
            </p:cNvCxnSpPr>
            <p:nvPr/>
          </p:nvCxnSpPr>
          <p:spPr>
            <a:xfrm flipH="1">
              <a:off x="2752725" y="3701460"/>
              <a:ext cx="11430" cy="28951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32 Conector angular"/>
            <p:cNvCxnSpPr>
              <a:stCxn id="31" idx="2"/>
              <a:endCxn id="33" idx="3"/>
            </p:cNvCxnSpPr>
            <p:nvPr/>
          </p:nvCxnSpPr>
          <p:spPr>
            <a:xfrm rot="5400000">
              <a:off x="3560956" y="3785745"/>
              <a:ext cx="564765" cy="417195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592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96136" y="1340768"/>
            <a:ext cx="2960333" cy="4320480"/>
          </a:xfrm>
        </p:spPr>
        <p:txBody>
          <a:bodyPr/>
          <a:lstStyle/>
          <a:p>
            <a:r>
              <a:rPr lang="es-CL" dirty="0" smtClean="0"/>
              <a:t>Objetivos estratégicos, Indicadores y Metas</a:t>
            </a: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5" y="0"/>
            <a:ext cx="5180541" cy="393305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6"/>
          <a:stretch/>
        </p:blipFill>
        <p:spPr>
          <a:xfrm>
            <a:off x="26934" y="3861049"/>
            <a:ext cx="5180543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44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016" y="836712"/>
            <a:ext cx="2167720" cy="4680520"/>
          </a:xfrm>
        </p:spPr>
        <p:txBody>
          <a:bodyPr/>
          <a:lstStyle/>
          <a:p>
            <a:r>
              <a:rPr lang="es-CL" dirty="0" smtClean="0"/>
              <a:t>Mapa Estratégico Final</a:t>
            </a:r>
            <a:endParaRPr lang="es-CL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558" y="42970"/>
            <a:ext cx="5681634" cy="6410366"/>
          </a:xfrm>
        </p:spPr>
      </p:pic>
    </p:spTree>
    <p:extLst>
      <p:ext uri="{BB962C8B-B14F-4D97-AF65-F5344CB8AC3E}">
        <p14:creationId xmlns:p14="http://schemas.microsoft.com/office/powerpoint/2010/main" val="238576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contenido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9" y="1"/>
            <a:ext cx="4396885" cy="6453335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4427984" y="58317"/>
            <a:ext cx="3528392" cy="1004460"/>
          </a:xfrm>
        </p:spPr>
        <p:txBody>
          <a:bodyPr/>
          <a:lstStyle/>
          <a:p>
            <a:pPr algn="ctr"/>
            <a:r>
              <a:rPr lang="es-CL" dirty="0" smtClean="0"/>
              <a:t>Cuadro de Mando Integral</a:t>
            </a:r>
            <a:endParaRPr lang="es-CL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5" y="1126113"/>
            <a:ext cx="4716016" cy="259092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5" y="3735285"/>
            <a:ext cx="4716016" cy="269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Conclusiones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CL" dirty="0" smtClean="0"/>
              <a:t> Sistema de medición y control acorde a los nuevos paradigmas presentes</a:t>
            </a:r>
            <a:r>
              <a:rPr lang="es-CL" dirty="0"/>
              <a:t>,</a:t>
            </a:r>
            <a:r>
              <a:rPr lang="es-CL" dirty="0" smtClean="0"/>
              <a:t> íntegro, gráfico y funcional para toda la empresa.</a:t>
            </a:r>
          </a:p>
          <a:p>
            <a:pPr algn="just"/>
            <a:endParaRPr lang="es-CL" dirty="0"/>
          </a:p>
          <a:p>
            <a:pPr algn="just"/>
            <a:r>
              <a:rPr lang="es-CL" dirty="0" smtClean="0"/>
              <a:t>Reformulación de la estrategia de la empresa orientada a la Ofimática.</a:t>
            </a:r>
          </a:p>
          <a:p>
            <a:pPr algn="just"/>
            <a:endParaRPr lang="es-CL" dirty="0"/>
          </a:p>
          <a:p>
            <a:pPr algn="just"/>
            <a:r>
              <a:rPr lang="es-CL" dirty="0" smtClean="0"/>
              <a:t> Objetivos estratégicos a partir de las definiciones estratégicas Misión y Visión.</a:t>
            </a:r>
          </a:p>
          <a:p>
            <a:pPr algn="just"/>
            <a:endParaRPr lang="es-CL" dirty="0" smtClean="0"/>
          </a:p>
          <a:p>
            <a:pPr algn="just"/>
            <a:r>
              <a:rPr lang="es-CL" dirty="0" smtClean="0"/>
              <a:t>Perspectivas del CMI alineadas a los objetivos estratégicos.</a:t>
            </a:r>
          </a:p>
          <a:p>
            <a:pPr algn="just"/>
            <a:endParaRPr lang="es-CL" dirty="0" smtClean="0"/>
          </a:p>
          <a:p>
            <a:pPr algn="just"/>
            <a:r>
              <a:rPr lang="es-CL" dirty="0" smtClean="0"/>
              <a:t> Indicadores, metas y acciones estratégicas en función de la realidad de la empresa actualmente.</a:t>
            </a:r>
          </a:p>
          <a:p>
            <a:pPr algn="just"/>
            <a:endParaRPr lang="es-CL" dirty="0" smtClean="0"/>
          </a:p>
          <a:p>
            <a:pPr algn="just"/>
            <a:r>
              <a:rPr lang="es-CL" dirty="0"/>
              <a:t> </a:t>
            </a:r>
            <a:r>
              <a:rPr lang="es-CL" dirty="0" smtClean="0"/>
              <a:t>La futura implementación generará ventajas competitivas a través de la generación de valor.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3182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actual de la empresa</a:t>
            </a:r>
            <a:endParaRPr lang="es-CL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8301" t="31297" r="13111" b="13968"/>
          <a:stretch/>
        </p:blipFill>
        <p:spPr>
          <a:xfrm>
            <a:off x="457200" y="1556792"/>
            <a:ext cx="8219256" cy="388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510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4464496" cy="850106"/>
          </a:xfrm>
        </p:spPr>
        <p:txBody>
          <a:bodyPr/>
          <a:lstStyle/>
          <a:p>
            <a:r>
              <a:rPr lang="es-CL" dirty="0" smtClean="0"/>
              <a:t>Matrices Causa - Efecto</a:t>
            </a: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2919" t="18500" r="35058" b="5703"/>
          <a:stretch/>
        </p:blipFill>
        <p:spPr>
          <a:xfrm>
            <a:off x="755576" y="987520"/>
            <a:ext cx="6589882" cy="539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57683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425053"/>
          </a:xfrm>
        </p:spPr>
        <p:txBody>
          <a:bodyPr/>
          <a:lstStyle/>
          <a:p>
            <a:r>
              <a:rPr lang="es-CL" dirty="0" smtClean="0"/>
              <a:t>Perspectiva Cliente</a:t>
            </a: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3473" t="17516" r="35612" b="6688"/>
          <a:stretch/>
        </p:blipFill>
        <p:spPr>
          <a:xfrm>
            <a:off x="750404" y="699691"/>
            <a:ext cx="6624736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531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4968552" cy="432048"/>
          </a:xfrm>
        </p:spPr>
        <p:txBody>
          <a:bodyPr/>
          <a:lstStyle/>
          <a:p>
            <a:r>
              <a:rPr lang="es-CL" dirty="0" smtClean="0"/>
              <a:t>Perspectiva Procesos Internos</a:t>
            </a: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580" t="17516" r="38378" b="6688"/>
          <a:stretch/>
        </p:blipFill>
        <p:spPr>
          <a:xfrm>
            <a:off x="1403648" y="764704"/>
            <a:ext cx="6359148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976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850106"/>
          </a:xfrm>
        </p:spPr>
        <p:txBody>
          <a:bodyPr/>
          <a:lstStyle/>
          <a:p>
            <a:r>
              <a:rPr lang="es-CL" dirty="0" smtClean="0"/>
              <a:t>Perspectiva Ap. y Crec.</a:t>
            </a: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580" t="17516" r="36164" b="13579"/>
          <a:stretch/>
        </p:blipFill>
        <p:spPr>
          <a:xfrm>
            <a:off x="858416" y="1124744"/>
            <a:ext cx="6591818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4261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Datos Mercado Capacitación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dirty="0" smtClean="0"/>
              <a:t>1% de los OTEC más grandes abarca el 30% del mercado.</a:t>
            </a:r>
          </a:p>
          <a:p>
            <a:pPr algn="just"/>
            <a:r>
              <a:rPr lang="es-CL" dirty="0" smtClean="0"/>
              <a:t>Tasa de salida: 30% anual.</a:t>
            </a:r>
          </a:p>
          <a:p>
            <a:pPr algn="just"/>
            <a:r>
              <a:rPr lang="es-CL" dirty="0" smtClean="0"/>
              <a:t>Tiempo promedio de supervivencia: 7 años.</a:t>
            </a:r>
          </a:p>
          <a:p>
            <a:pPr algn="just"/>
            <a:r>
              <a:rPr lang="es-CL" dirty="0" smtClean="0"/>
              <a:t>90% de participantes fueron capacitados.</a:t>
            </a:r>
          </a:p>
          <a:p>
            <a:pPr algn="just"/>
            <a:r>
              <a:rPr lang="es-CL" dirty="0" err="1" smtClean="0"/>
              <a:t>Sofofa</a:t>
            </a:r>
            <a:r>
              <a:rPr lang="es-CL" dirty="0" smtClean="0"/>
              <a:t> y </a:t>
            </a:r>
            <a:r>
              <a:rPr lang="es-CL" dirty="0" err="1" smtClean="0"/>
              <a:t>Cchc</a:t>
            </a:r>
            <a:r>
              <a:rPr lang="es-CL" dirty="0" smtClean="0"/>
              <a:t> concentra el 60% del mercado, las 6 mayores concentran el 90% </a:t>
            </a:r>
            <a:r>
              <a:rPr lang="es-CL" dirty="0" err="1" smtClean="0"/>
              <a:t>apróx</a:t>
            </a:r>
            <a:r>
              <a:rPr lang="es-CL" dirty="0" smtClean="0"/>
              <a:t>.</a:t>
            </a:r>
          </a:p>
          <a:p>
            <a:pPr algn="just"/>
            <a:r>
              <a:rPr lang="es-CL" dirty="0" smtClean="0"/>
              <a:t>70% de empresas grandes capacita, 30% de empresas pequeñas lo hacen.</a:t>
            </a:r>
          </a:p>
          <a:p>
            <a:pPr algn="just"/>
            <a:r>
              <a:rPr lang="es-CL" dirty="0" smtClean="0"/>
              <a:t>10% a 15% por gastos de administración.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82683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0"/>
            <a:ext cx="3312368" cy="826150"/>
          </a:xfrm>
        </p:spPr>
        <p:txBody>
          <a:bodyPr/>
          <a:lstStyle/>
          <a:p>
            <a:r>
              <a:rPr lang="es-CL" dirty="0" smtClean="0"/>
              <a:t/>
            </a:r>
            <a:br>
              <a:rPr lang="es-CL" dirty="0" smtClean="0"/>
            </a:br>
            <a:r>
              <a:rPr lang="es-CL" dirty="0" smtClean="0"/>
              <a:t/>
            </a:r>
            <a:br>
              <a:rPr lang="es-CL" dirty="0" smtClean="0"/>
            </a:b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060849"/>
            <a:ext cx="3209836" cy="4182585"/>
          </a:xfrm>
        </p:spPr>
        <p:txBody>
          <a:bodyPr>
            <a:normAutofit fontScale="85000" lnSpcReduction="20000"/>
          </a:bodyPr>
          <a:lstStyle/>
          <a:p>
            <a:r>
              <a:rPr lang="es-CL" dirty="0" smtClean="0"/>
              <a:t> Empresa chilena relativa a la capacitación tecnológica.</a:t>
            </a:r>
          </a:p>
          <a:p>
            <a:endParaRPr lang="es-CL" dirty="0"/>
          </a:p>
          <a:p>
            <a:r>
              <a:rPr lang="es-CL" dirty="0" smtClean="0"/>
              <a:t>Más de 20 años de experiencia.</a:t>
            </a:r>
          </a:p>
          <a:p>
            <a:endParaRPr lang="es-CL" dirty="0" smtClean="0"/>
          </a:p>
          <a:p>
            <a:r>
              <a:rPr lang="es-CL" dirty="0"/>
              <a:t> </a:t>
            </a:r>
            <a:r>
              <a:rPr lang="es-CL" dirty="0" smtClean="0"/>
              <a:t>Innovación en tecnología.</a:t>
            </a:r>
          </a:p>
          <a:p>
            <a:endParaRPr lang="es-CL" dirty="0"/>
          </a:p>
          <a:p>
            <a:r>
              <a:rPr lang="es-CL" dirty="0" smtClean="0"/>
              <a:t> Principal producto/servicio: Ofimática.</a:t>
            </a:r>
          </a:p>
          <a:p>
            <a:endParaRPr lang="es-CL" dirty="0"/>
          </a:p>
          <a:p>
            <a:endParaRPr lang="es-CL" dirty="0" smtClean="0"/>
          </a:p>
          <a:p>
            <a:endParaRPr lang="es-CL" dirty="0"/>
          </a:p>
          <a:p>
            <a:endParaRPr lang="es-CL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8" y="332656"/>
            <a:ext cx="4628951" cy="1705927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484784"/>
            <a:ext cx="4248472" cy="83303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9348" y="2502843"/>
            <a:ext cx="4093495" cy="2033842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840" y="4797152"/>
            <a:ext cx="2304256" cy="1357975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8144" y="4536685"/>
            <a:ext cx="2564092" cy="170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87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Datos Mercado Capacitación</a:t>
            </a:r>
            <a:endParaRPr lang="es-C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L" dirty="0" smtClean="0"/>
              <a:t>15 mil empresas usan FT, un 3,2% de las potenciales usuarias.</a:t>
            </a:r>
          </a:p>
          <a:p>
            <a:pPr algn="just"/>
            <a:r>
              <a:rPr lang="es-CL" dirty="0" smtClean="0"/>
              <a:t>Cerca de 300 millones de dólares mueve el mercado.</a:t>
            </a:r>
          </a:p>
          <a:p>
            <a:pPr algn="just"/>
            <a:r>
              <a:rPr lang="es-CL" dirty="0" smtClean="0"/>
              <a:t>Principales OTEC: e-</a:t>
            </a:r>
            <a:r>
              <a:rPr lang="es-CL" dirty="0" err="1" smtClean="0"/>
              <a:t>Class</a:t>
            </a:r>
            <a:r>
              <a:rPr lang="es-CL" dirty="0" smtClean="0"/>
              <a:t>, OTEC PUC, </a:t>
            </a:r>
            <a:r>
              <a:rPr lang="es-CL" dirty="0" err="1" smtClean="0"/>
              <a:t>Edutecno</a:t>
            </a:r>
            <a:r>
              <a:rPr lang="es-CL" dirty="0" smtClean="0"/>
              <a:t>, Digital </a:t>
            </a:r>
            <a:r>
              <a:rPr lang="es-CL" dirty="0" err="1" smtClean="0"/>
              <a:t>Learning</a:t>
            </a:r>
            <a:r>
              <a:rPr lang="es-CL" dirty="0" smtClean="0"/>
              <a:t>.</a:t>
            </a:r>
          </a:p>
          <a:p>
            <a:pPr algn="just"/>
            <a:r>
              <a:rPr lang="es-CL" dirty="0" smtClean="0"/>
              <a:t>Minero, Financiero, Servicios Sociales y Salud con mayor presencia en capacitación.</a:t>
            </a:r>
          </a:p>
          <a:p>
            <a:pPr algn="just"/>
            <a:r>
              <a:rPr lang="es-CL" dirty="0" smtClean="0"/>
              <a:t>Agrícola, Pesquero y Administración Pública con menor participación en capacitación.</a:t>
            </a:r>
          </a:p>
          <a:p>
            <a:pPr algn="just"/>
            <a:r>
              <a:rPr lang="es-CL" dirty="0" smtClean="0"/>
              <a:t>Comercio, Minería, Sector Financiero con mayor trabajadores capacitados.</a:t>
            </a:r>
          </a:p>
          <a:p>
            <a:pPr algn="just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694852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/>
              <a:t>Bibliografía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CL" sz="1600" dirty="0" smtClean="0"/>
              <a:t>Alonso</a:t>
            </a:r>
            <a:r>
              <a:rPr lang="es-CL" sz="1600" dirty="0"/>
              <a:t>, G. (2008). Reinterpretando la Cadena de Valor</a:t>
            </a:r>
            <a:r>
              <a:rPr lang="es-CL" sz="1600" i="1" dirty="0"/>
              <a:t>. Palermo </a:t>
            </a:r>
            <a:r>
              <a:rPr lang="es-CL" sz="1600" i="1" dirty="0" err="1"/>
              <a:t>Bussines</a:t>
            </a:r>
            <a:r>
              <a:rPr lang="es-CL" sz="1600" i="1" dirty="0"/>
              <a:t> </a:t>
            </a:r>
            <a:r>
              <a:rPr lang="es-CL" sz="1600" i="1" dirty="0" err="1"/>
              <a:t>Review</a:t>
            </a:r>
            <a:r>
              <a:rPr lang="es-CL" sz="1600" i="1" dirty="0"/>
              <a:t>, N°2.</a:t>
            </a:r>
            <a:endParaRPr lang="es-CL" sz="1600" dirty="0"/>
          </a:p>
          <a:p>
            <a:pPr algn="just"/>
            <a:r>
              <a:rPr lang="es-CL" sz="1600" dirty="0" err="1"/>
              <a:t>Ansoff</a:t>
            </a:r>
            <a:r>
              <a:rPr lang="es-CL" sz="1600" dirty="0"/>
              <a:t>, H Igor. (1965). </a:t>
            </a:r>
            <a:r>
              <a:rPr lang="es-CL" sz="1600" i="1" dirty="0" err="1"/>
              <a:t>Corporate</a:t>
            </a:r>
            <a:r>
              <a:rPr lang="es-CL" sz="1600" i="1" dirty="0"/>
              <a:t> </a:t>
            </a:r>
            <a:r>
              <a:rPr lang="es-CL" sz="1600" i="1" dirty="0" err="1"/>
              <a:t>Strategy</a:t>
            </a:r>
            <a:r>
              <a:rPr lang="es-CL" sz="1600" i="1" dirty="0"/>
              <a:t>: </a:t>
            </a:r>
            <a:r>
              <a:rPr lang="es-CL" sz="1600" i="1" dirty="0" err="1"/>
              <a:t>An</a:t>
            </a:r>
            <a:r>
              <a:rPr lang="es-CL" sz="1600" i="1" dirty="0"/>
              <a:t> </a:t>
            </a:r>
            <a:r>
              <a:rPr lang="es-CL" sz="1600" i="1" dirty="0" err="1"/>
              <a:t>Analytic</a:t>
            </a:r>
            <a:r>
              <a:rPr lang="es-CL" sz="1600" i="1" dirty="0"/>
              <a:t> </a:t>
            </a:r>
            <a:r>
              <a:rPr lang="es-CL" sz="1600" i="1" dirty="0" err="1"/>
              <a:t>Approach</a:t>
            </a:r>
            <a:r>
              <a:rPr lang="es-CL" sz="1600" i="1" dirty="0"/>
              <a:t> </a:t>
            </a:r>
            <a:r>
              <a:rPr lang="es-CL" sz="1600" i="1" dirty="0" err="1"/>
              <a:t>to</a:t>
            </a:r>
            <a:r>
              <a:rPr lang="es-CL" sz="1600" i="1" dirty="0"/>
              <a:t> Business </a:t>
            </a:r>
            <a:r>
              <a:rPr lang="es-CL" sz="1600" i="1" dirty="0" err="1"/>
              <a:t>Policy</a:t>
            </a:r>
            <a:r>
              <a:rPr lang="es-CL" sz="1600" i="1" dirty="0"/>
              <a:t> </a:t>
            </a:r>
            <a:r>
              <a:rPr lang="es-CL" sz="1600" i="1" dirty="0" err="1"/>
              <a:t>for</a:t>
            </a:r>
            <a:r>
              <a:rPr lang="es-CL" sz="1600" i="1" dirty="0"/>
              <a:t> </a:t>
            </a:r>
            <a:r>
              <a:rPr lang="es-CL" sz="1600" i="1" dirty="0" err="1"/>
              <a:t>Growth</a:t>
            </a:r>
            <a:r>
              <a:rPr lang="es-CL" sz="1600" i="1" dirty="0"/>
              <a:t> and </a:t>
            </a:r>
            <a:r>
              <a:rPr lang="es-CL" sz="1600" i="1" dirty="0" err="1"/>
              <a:t>Expansion</a:t>
            </a:r>
            <a:r>
              <a:rPr lang="es-CL" sz="1600" dirty="0"/>
              <a:t>. New York: McGraw-Hill.</a:t>
            </a:r>
          </a:p>
          <a:p>
            <a:pPr algn="just"/>
            <a:r>
              <a:rPr lang="es-CL" sz="1600" dirty="0"/>
              <a:t>Chandler, A. (1962). </a:t>
            </a:r>
            <a:r>
              <a:rPr lang="es-CL" sz="1600" i="1" dirty="0" err="1"/>
              <a:t>Strategy</a:t>
            </a:r>
            <a:r>
              <a:rPr lang="es-CL" sz="1600" i="1" dirty="0"/>
              <a:t> and </a:t>
            </a:r>
            <a:r>
              <a:rPr lang="es-CL" sz="1600" i="1" dirty="0" err="1"/>
              <a:t>structure</a:t>
            </a:r>
            <a:r>
              <a:rPr lang="es-CL" sz="1600" i="1" dirty="0"/>
              <a:t>: </a:t>
            </a:r>
            <a:r>
              <a:rPr lang="es-CL" sz="1600" i="1" dirty="0" err="1"/>
              <a:t>chapters</a:t>
            </a:r>
            <a:r>
              <a:rPr lang="es-CL" sz="1600" i="1" dirty="0"/>
              <a:t> in </a:t>
            </a:r>
            <a:r>
              <a:rPr lang="es-CL" sz="1600" i="1" dirty="0" err="1"/>
              <a:t>the</a:t>
            </a:r>
            <a:r>
              <a:rPr lang="es-CL" sz="1600" i="1" dirty="0"/>
              <a:t> </a:t>
            </a:r>
            <a:r>
              <a:rPr lang="es-CL" sz="1600" i="1" dirty="0" err="1"/>
              <a:t>history</a:t>
            </a:r>
            <a:r>
              <a:rPr lang="es-CL" sz="1600" i="1" dirty="0"/>
              <a:t> of </a:t>
            </a:r>
            <a:r>
              <a:rPr lang="es-CL" sz="1600" i="1" dirty="0" err="1"/>
              <a:t>the</a:t>
            </a:r>
            <a:r>
              <a:rPr lang="es-CL" sz="1600" i="1" dirty="0"/>
              <a:t> industrial </a:t>
            </a:r>
            <a:r>
              <a:rPr lang="es-CL" sz="1600" i="1" dirty="0" err="1"/>
              <a:t>enterprise</a:t>
            </a:r>
            <a:r>
              <a:rPr lang="es-CL" sz="1600" dirty="0"/>
              <a:t>. 1st ed. Cambridge: M.I.T. </a:t>
            </a:r>
            <a:r>
              <a:rPr lang="es-CL" sz="1600" dirty="0" err="1"/>
              <a:t>Press</a:t>
            </a:r>
            <a:r>
              <a:rPr lang="es-CL" sz="1600" dirty="0"/>
              <a:t>.</a:t>
            </a:r>
          </a:p>
          <a:p>
            <a:pPr algn="just"/>
            <a:r>
              <a:rPr lang="es-CL" sz="1600" dirty="0" err="1"/>
              <a:t>Ferrel</a:t>
            </a:r>
            <a:r>
              <a:rPr lang="es-CL" sz="1600" dirty="0"/>
              <a:t>, O. C., </a:t>
            </a:r>
            <a:r>
              <a:rPr lang="es-CL" sz="1600" dirty="0" err="1"/>
              <a:t>Hirt</a:t>
            </a:r>
            <a:r>
              <a:rPr lang="es-CL" sz="1600" dirty="0"/>
              <a:t>, G. A. &amp; </a:t>
            </a:r>
            <a:r>
              <a:rPr lang="es-CL" sz="1600" dirty="0" err="1"/>
              <a:t>Ferrel</a:t>
            </a:r>
            <a:r>
              <a:rPr lang="es-CL" sz="1600" dirty="0"/>
              <a:t>, L. (2010). </a:t>
            </a:r>
            <a:r>
              <a:rPr lang="es-CL" sz="1600" i="1" dirty="0"/>
              <a:t>Introducción a los negocios en un mundo cambiante.</a:t>
            </a:r>
            <a:r>
              <a:rPr lang="es-CL" sz="1600" dirty="0"/>
              <a:t> New York: McGraw-Hill. </a:t>
            </a:r>
          </a:p>
          <a:p>
            <a:pPr algn="just"/>
            <a:r>
              <a:rPr lang="es-CL" sz="1600" dirty="0" err="1"/>
              <a:t>Fleitman</a:t>
            </a:r>
            <a:r>
              <a:rPr lang="es-CL" sz="1600" dirty="0"/>
              <a:t>, J. (2000). </a:t>
            </a:r>
            <a:r>
              <a:rPr lang="es-CL" sz="1600" i="1" dirty="0"/>
              <a:t>Negocios exitosos: cómo empezar, administrar y operar eficientemente un negocio.</a:t>
            </a:r>
            <a:r>
              <a:rPr lang="es-CL" sz="1600" dirty="0"/>
              <a:t> México: McGraw-Hill Interamericana.</a:t>
            </a:r>
          </a:p>
          <a:p>
            <a:pPr algn="just"/>
            <a:r>
              <a:rPr lang="es-CL" sz="1600" dirty="0"/>
              <a:t>Francés, A. (2001). </a:t>
            </a:r>
            <a:r>
              <a:rPr lang="es-CL" sz="1600" i="1" dirty="0"/>
              <a:t>Estrategia y planes para la empresa: con el cuadro de mando integral. </a:t>
            </a:r>
            <a:r>
              <a:rPr lang="es-CL" sz="1600" dirty="0"/>
              <a:t>México: Pearson Educación.</a:t>
            </a:r>
          </a:p>
          <a:p>
            <a:pPr algn="just"/>
            <a:r>
              <a:rPr lang="en-US" sz="1600" dirty="0"/>
              <a:t>Hamel, G. &amp; </a:t>
            </a:r>
            <a:r>
              <a:rPr lang="en-US" sz="1600" dirty="0" err="1"/>
              <a:t>Prahalad</a:t>
            </a:r>
            <a:r>
              <a:rPr lang="en-US" sz="1600" dirty="0"/>
              <a:t>, C.K. (1994). </a:t>
            </a:r>
            <a:r>
              <a:rPr lang="en-US" sz="1600" i="1" dirty="0"/>
              <a:t>Competition for the Future.</a:t>
            </a:r>
            <a:r>
              <a:rPr lang="es-CL" sz="1600" dirty="0"/>
              <a:t> Boston, Massachusetts: Harvard Business </a:t>
            </a:r>
            <a:r>
              <a:rPr lang="es-CL" sz="1600" dirty="0" err="1"/>
              <a:t>School</a:t>
            </a:r>
            <a:r>
              <a:rPr lang="es-CL" sz="1600" dirty="0"/>
              <a:t> </a:t>
            </a:r>
            <a:r>
              <a:rPr lang="es-CL" sz="1600" dirty="0" err="1"/>
              <a:t>Press</a:t>
            </a:r>
            <a:r>
              <a:rPr lang="es-CL" sz="1600" dirty="0"/>
              <a:t>.</a:t>
            </a:r>
          </a:p>
          <a:p>
            <a:pPr algn="just"/>
            <a:r>
              <a:rPr lang="es-CL" sz="1600" dirty="0"/>
              <a:t>Hermosilla, J. (2001). </a:t>
            </a:r>
            <a:r>
              <a:rPr lang="es-CL" sz="1600" i="1" dirty="0"/>
              <a:t>Análisis de Estados Financieros: una nueva metodología</a:t>
            </a:r>
            <a:r>
              <a:rPr lang="es-CL" sz="1600" dirty="0"/>
              <a:t>. Chile: Cono Sur.</a:t>
            </a:r>
          </a:p>
          <a:p>
            <a:pPr algn="just"/>
            <a:r>
              <a:rPr lang="es-CL" sz="1600" dirty="0"/>
              <a:t>Kaplan, R. S. &amp; Norton, D. P. (2009). </a:t>
            </a:r>
            <a:r>
              <a:rPr lang="es-CL" sz="1600" i="1" dirty="0"/>
              <a:t>Cuadro de Mando Integral (</a:t>
            </a:r>
            <a:r>
              <a:rPr lang="es-CL" sz="1600" i="1" dirty="0" err="1"/>
              <a:t>The</a:t>
            </a:r>
            <a:r>
              <a:rPr lang="es-CL" sz="1600" i="1" dirty="0"/>
              <a:t> </a:t>
            </a:r>
            <a:r>
              <a:rPr lang="es-CL" sz="1600" i="1" dirty="0" err="1"/>
              <a:t>Balanced</a:t>
            </a:r>
            <a:r>
              <a:rPr lang="es-CL" sz="1600" i="1" dirty="0"/>
              <a:t> </a:t>
            </a:r>
            <a:r>
              <a:rPr lang="es-CL" sz="1600" i="1" dirty="0" err="1"/>
              <a:t>Scorecard</a:t>
            </a:r>
            <a:r>
              <a:rPr lang="es-CL" sz="1600" i="1" dirty="0"/>
              <a:t>).</a:t>
            </a:r>
            <a:r>
              <a:rPr lang="es-CL" sz="1600" dirty="0"/>
              <a:t> 3st ed. Barcelona: Gestión 2000.</a:t>
            </a:r>
          </a:p>
          <a:p>
            <a:pPr algn="just"/>
            <a:r>
              <a:rPr lang="es-CL" sz="1600" dirty="0"/>
              <a:t>Martínez-</a:t>
            </a:r>
            <a:r>
              <a:rPr lang="es-CL" sz="1600" dirty="0" err="1"/>
              <a:t>Pedrós</a:t>
            </a:r>
            <a:r>
              <a:rPr lang="es-CL" sz="1600" dirty="0"/>
              <a:t>, D. &amp; Milla-Gutiérrez, A. (2005). </a:t>
            </a:r>
            <a:r>
              <a:rPr lang="es-CL" sz="1600" i="1" dirty="0"/>
              <a:t>La elaboración del plan estratégico y su implantación a través del cuadro de mando Integral. </a:t>
            </a:r>
            <a:r>
              <a:rPr lang="es-CL" sz="1600" dirty="0"/>
              <a:t>España: Díaz de Santos.</a:t>
            </a:r>
          </a:p>
          <a:p>
            <a:pPr algn="just"/>
            <a:r>
              <a:rPr lang="en-US" sz="1600" dirty="0" err="1"/>
              <a:t>Mintzberg</a:t>
            </a:r>
            <a:r>
              <a:rPr lang="en-US" sz="1600" dirty="0"/>
              <a:t>, H. (1994).</a:t>
            </a:r>
            <a:r>
              <a:rPr lang="en-US" sz="1600" i="1" dirty="0"/>
              <a:t> The Rise and Fall of Strategic Planning: Reconceiving Roles for Planning. </a:t>
            </a:r>
            <a:r>
              <a:rPr lang="es-CL" sz="1600" dirty="0"/>
              <a:t>New York: Free </a:t>
            </a:r>
            <a:r>
              <a:rPr lang="es-CL" sz="1600" dirty="0" err="1"/>
              <a:t>Press</a:t>
            </a:r>
            <a:r>
              <a:rPr lang="es-CL" sz="1600" dirty="0"/>
              <a:t>.</a:t>
            </a:r>
          </a:p>
          <a:p>
            <a:pPr algn="just"/>
            <a:r>
              <a:rPr lang="es-CL" sz="1600" dirty="0"/>
              <a:t>Nieven, P. (2003). </a:t>
            </a:r>
            <a:r>
              <a:rPr lang="es-CL" sz="1600" i="1" dirty="0"/>
              <a:t>El Cuadro de Mando Integral paso a paso</a:t>
            </a:r>
            <a:r>
              <a:rPr lang="es-CL" sz="1600" dirty="0"/>
              <a:t>. Barcelona: Gestión 2000.</a:t>
            </a:r>
          </a:p>
          <a:p>
            <a:pPr algn="just"/>
            <a:r>
              <a:rPr lang="en-US" sz="1600" dirty="0"/>
              <a:t>Porter, M.E. (1980). </a:t>
            </a:r>
            <a:r>
              <a:rPr lang="en-US" sz="1600" i="1" dirty="0"/>
              <a:t>Competitive Strategy: Techniques for </a:t>
            </a:r>
            <a:r>
              <a:rPr lang="en-US" sz="1600" i="1" dirty="0" err="1"/>
              <a:t>Analysing</a:t>
            </a:r>
            <a:r>
              <a:rPr lang="en-US" sz="1600" i="1" dirty="0"/>
              <a:t> Industries and Competitors</a:t>
            </a:r>
            <a:r>
              <a:rPr lang="en-US" sz="1600" dirty="0"/>
              <a:t>. New York: Free Press.</a:t>
            </a:r>
            <a:endParaRPr lang="es-CL" sz="1600" dirty="0"/>
          </a:p>
          <a:p>
            <a:pPr algn="just"/>
            <a:r>
              <a:rPr lang="en-US" sz="1600" dirty="0"/>
              <a:t>Porter, M.E. (1985).</a:t>
            </a:r>
            <a:r>
              <a:rPr lang="en-US" sz="1600" i="1" dirty="0"/>
              <a:t> Competitive Advantage: Creating and Sustaining Superior Performance</a:t>
            </a:r>
            <a:r>
              <a:rPr lang="en-US" sz="1600" dirty="0"/>
              <a:t>. New York: Free Press.</a:t>
            </a:r>
            <a:endParaRPr lang="es-CL" sz="1600" dirty="0"/>
          </a:p>
          <a:p>
            <a:pPr algn="just"/>
            <a:r>
              <a:rPr lang="es-CL" sz="1600" dirty="0" err="1"/>
              <a:t>Sampieri</a:t>
            </a:r>
            <a:r>
              <a:rPr lang="es-CL" sz="1600" dirty="0"/>
              <a:t>, R. H., Fernández-Collado, C. &amp; Baptista, P. (2008). </a:t>
            </a:r>
            <a:r>
              <a:rPr lang="es-CL" sz="1600" i="1" dirty="0"/>
              <a:t>Metodología de la Investigación</a:t>
            </a:r>
            <a:r>
              <a:rPr lang="es-CL" sz="1600" dirty="0"/>
              <a:t>. México: McGraw-Hill </a:t>
            </a:r>
            <a:r>
              <a:rPr lang="es-CL" sz="1600" dirty="0" err="1"/>
              <a:t>Ineramericana</a:t>
            </a:r>
            <a:r>
              <a:rPr lang="es-CL" sz="1600" dirty="0"/>
              <a:t>.</a:t>
            </a:r>
          </a:p>
          <a:p>
            <a:pPr algn="just"/>
            <a:r>
              <a:rPr lang="es-CL" sz="1600" dirty="0" err="1"/>
              <a:t>Treacy</a:t>
            </a:r>
            <a:r>
              <a:rPr lang="es-CL" sz="1600" dirty="0"/>
              <a:t>, M. &amp; </a:t>
            </a:r>
            <a:r>
              <a:rPr lang="es-CL" sz="1600" dirty="0" err="1"/>
              <a:t>Wiersema</a:t>
            </a:r>
            <a:r>
              <a:rPr lang="es-CL" sz="1600" dirty="0"/>
              <a:t>, F. (1997). </a:t>
            </a:r>
            <a:r>
              <a:rPr lang="es-CL" sz="1600" i="1" dirty="0" err="1"/>
              <a:t>The</a:t>
            </a:r>
            <a:r>
              <a:rPr lang="es-CL" sz="1600" i="1" dirty="0"/>
              <a:t> Discipline of </a:t>
            </a:r>
            <a:r>
              <a:rPr lang="es-CL" sz="1600" i="1" dirty="0" err="1"/>
              <a:t>Market</a:t>
            </a:r>
            <a:r>
              <a:rPr lang="es-CL" sz="1600" i="1" dirty="0"/>
              <a:t> </a:t>
            </a:r>
            <a:r>
              <a:rPr lang="es-CL" sz="1600" i="1" dirty="0" err="1"/>
              <a:t>Leaders</a:t>
            </a:r>
            <a:r>
              <a:rPr lang="es-CL" sz="1600" i="1" dirty="0"/>
              <a:t>: </a:t>
            </a:r>
            <a:r>
              <a:rPr lang="es-CL" sz="1600" i="1" dirty="0" err="1"/>
              <a:t>Choose</a:t>
            </a:r>
            <a:r>
              <a:rPr lang="es-CL" sz="1600" i="1" dirty="0"/>
              <a:t> </a:t>
            </a:r>
            <a:r>
              <a:rPr lang="es-CL" sz="1600" i="1" dirty="0" err="1"/>
              <a:t>Your</a:t>
            </a:r>
            <a:r>
              <a:rPr lang="es-CL" sz="1600" i="1" dirty="0"/>
              <a:t> </a:t>
            </a:r>
            <a:r>
              <a:rPr lang="es-CL" sz="1600" i="1" dirty="0" err="1"/>
              <a:t>Customers</a:t>
            </a:r>
            <a:r>
              <a:rPr lang="es-CL" sz="1600" i="1" dirty="0"/>
              <a:t>, Narrow </a:t>
            </a:r>
            <a:r>
              <a:rPr lang="es-CL" sz="1600" i="1" dirty="0" err="1"/>
              <a:t>Your</a:t>
            </a:r>
            <a:r>
              <a:rPr lang="es-CL" sz="1600" i="1" dirty="0"/>
              <a:t> </a:t>
            </a:r>
            <a:r>
              <a:rPr lang="es-CL" sz="1600" i="1" dirty="0" err="1"/>
              <a:t>Focus</a:t>
            </a:r>
            <a:r>
              <a:rPr lang="es-CL" sz="1600" i="1" dirty="0"/>
              <a:t>, </a:t>
            </a:r>
            <a:r>
              <a:rPr lang="es-CL" sz="1600" i="1" dirty="0" err="1"/>
              <a:t>Dominate</a:t>
            </a:r>
            <a:r>
              <a:rPr lang="es-CL" sz="1600" i="1" dirty="0"/>
              <a:t> </a:t>
            </a:r>
            <a:r>
              <a:rPr lang="es-CL" sz="1600" i="1" dirty="0" err="1"/>
              <a:t>Your</a:t>
            </a:r>
            <a:r>
              <a:rPr lang="es-CL" sz="1600" i="1" dirty="0"/>
              <a:t> </a:t>
            </a:r>
            <a:r>
              <a:rPr lang="es-CL" sz="1600" i="1" dirty="0" err="1"/>
              <a:t>Market</a:t>
            </a:r>
            <a:r>
              <a:rPr lang="es-CL" sz="1600" i="1" dirty="0"/>
              <a:t>. </a:t>
            </a:r>
            <a:r>
              <a:rPr lang="es-CL" sz="1600" dirty="0"/>
              <a:t>New York: Basic </a:t>
            </a:r>
            <a:r>
              <a:rPr lang="es-CL" sz="1600" dirty="0" err="1"/>
              <a:t>Books</a:t>
            </a:r>
            <a:r>
              <a:rPr lang="es-CL" sz="1600" dirty="0"/>
              <a:t>.</a:t>
            </a:r>
          </a:p>
          <a:p>
            <a:pPr algn="just"/>
            <a:r>
              <a:rPr lang="es-CL" sz="1600" dirty="0" err="1"/>
              <a:t>Wheelen</a:t>
            </a:r>
            <a:r>
              <a:rPr lang="es-CL" sz="1600" dirty="0"/>
              <a:t>, T. &amp; </a:t>
            </a:r>
            <a:r>
              <a:rPr lang="es-CL" sz="1600" dirty="0" err="1"/>
              <a:t>Hunger</a:t>
            </a:r>
            <a:r>
              <a:rPr lang="es-CL" sz="1600" dirty="0"/>
              <a:t>, J.D. (2007). </a:t>
            </a:r>
            <a:r>
              <a:rPr lang="es-CL" sz="1600" i="1" dirty="0"/>
              <a:t>Administración estratégica y política de negocios</a:t>
            </a:r>
            <a:r>
              <a:rPr lang="es-CL" sz="1600" dirty="0"/>
              <a:t>. México: Pearson Educación.</a:t>
            </a:r>
          </a:p>
          <a:p>
            <a:pPr marL="0" indent="0" algn="just">
              <a:buNone/>
            </a:pPr>
            <a:endParaRPr lang="es-CL" sz="1600" dirty="0" smtClean="0"/>
          </a:p>
          <a:p>
            <a:pPr algn="just"/>
            <a:endParaRPr lang="es-CL" sz="1600" dirty="0" smtClean="0"/>
          </a:p>
        </p:txBody>
      </p:sp>
    </p:spTree>
    <p:extLst>
      <p:ext uri="{BB962C8B-B14F-4D97-AF65-F5344CB8AC3E}">
        <p14:creationId xmlns:p14="http://schemas.microsoft.com/office/powerpoint/2010/main" val="354158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Propuesta tesis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Objetivos, Alcance y Análisis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474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431" y="96818"/>
            <a:ext cx="4362893" cy="294541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507970"/>
            <a:ext cx="3102961" cy="2689233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3" y="4149080"/>
            <a:ext cx="4104457" cy="1705927"/>
          </a:xfrm>
          <a:prstGeom prst="rect">
            <a:avLst/>
          </a:prstGeom>
        </p:spPr>
      </p:pic>
      <p:sp>
        <p:nvSpPr>
          <p:cNvPr id="10" name="9 Flecha abajo"/>
          <p:cNvSpPr/>
          <p:nvPr/>
        </p:nvSpPr>
        <p:spPr>
          <a:xfrm rot="1665988">
            <a:off x="2368500" y="3010160"/>
            <a:ext cx="1290357" cy="1598147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1" name="10 Flecha abajo"/>
          <p:cNvSpPr/>
          <p:nvPr/>
        </p:nvSpPr>
        <p:spPr>
          <a:xfrm rot="16200000">
            <a:off x="4331700" y="4033328"/>
            <a:ext cx="1290357" cy="163851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1 Título"/>
          <p:cNvSpPr>
            <a:spLocks noGrp="1"/>
          </p:cNvSpPr>
          <p:nvPr>
            <p:ph type="title"/>
          </p:nvPr>
        </p:nvSpPr>
        <p:spPr>
          <a:xfrm>
            <a:off x="381892" y="51539"/>
            <a:ext cx="1819006" cy="1421980"/>
          </a:xfrm>
        </p:spPr>
        <p:txBody>
          <a:bodyPr/>
          <a:lstStyle/>
          <a:p>
            <a:r>
              <a:rPr lang="es-CL" dirty="0"/>
              <a:t>Objetivo </a:t>
            </a:r>
            <a:r>
              <a:rPr lang="es-CL" dirty="0" smtClean="0"/>
              <a:t>General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8599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Específicos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CL" dirty="0" smtClean="0"/>
              <a:t>Realizar </a:t>
            </a:r>
            <a:r>
              <a:rPr lang="es-CL" dirty="0"/>
              <a:t>un diagnóstico de la situación actual de la empresa.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/>
              <a:t>Determinar los factores claves del éxito de la empresa y sus competencias centrales.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/>
              <a:t>Realizar un </a:t>
            </a:r>
            <a:r>
              <a:rPr lang="es-CL" dirty="0" smtClean="0"/>
              <a:t>análisis, y si es necesario reformulación, de </a:t>
            </a:r>
            <a:r>
              <a:rPr lang="es-CL" dirty="0"/>
              <a:t>la estrategia de la empresa </a:t>
            </a:r>
            <a:r>
              <a:rPr lang="es-CL" dirty="0" smtClean="0"/>
              <a:t>orientado </a:t>
            </a:r>
            <a:r>
              <a:rPr lang="es-CL" dirty="0"/>
              <a:t>a la ofimática.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/>
              <a:t>Determinar los objetivos estratégicos de la empresa</a:t>
            </a:r>
            <a:r>
              <a:rPr lang="es-CL" dirty="0" smtClean="0"/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Diseñar el Cuadro de Mando Integral.</a:t>
            </a:r>
            <a:endParaRPr lang="es-CL" dirty="0"/>
          </a:p>
          <a:p>
            <a:pPr marL="0" indent="0" algn="just">
              <a:buNone/>
            </a:pPr>
            <a:r>
              <a:rPr lang="es-CL" dirty="0" smtClean="0"/>
              <a:t> </a:t>
            </a:r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98708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Objetivos Específicos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CL" b="1" dirty="0" smtClean="0">
                <a:solidFill>
                  <a:srgbClr val="C00000"/>
                </a:solidFill>
              </a:rPr>
              <a:t>Realizar </a:t>
            </a:r>
            <a:r>
              <a:rPr lang="es-CL" b="1" dirty="0">
                <a:solidFill>
                  <a:srgbClr val="C00000"/>
                </a:solidFill>
              </a:rPr>
              <a:t>un diagnóstico de la situación actual de la empresa.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/>
              <a:t>Determinar los factores claves del éxito de la empresa y sus competencias centrales.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/>
              <a:t>Realizar un análisis, y si es necesario reformulación, de la estrategia de la empresa orientado a la ofimática</a:t>
            </a:r>
            <a:r>
              <a:rPr lang="es-CL" dirty="0" smtClean="0"/>
              <a:t>.</a:t>
            </a:r>
            <a:endParaRPr lang="es-CL" dirty="0"/>
          </a:p>
          <a:p>
            <a:pPr algn="just">
              <a:buFont typeface="Wingdings" pitchFamily="2" charset="2"/>
              <a:buChar char="Ø"/>
            </a:pPr>
            <a:r>
              <a:rPr lang="es-CL" dirty="0"/>
              <a:t>Determinar los objetivos estratégicos de la empresa</a:t>
            </a:r>
            <a:r>
              <a:rPr lang="es-CL" dirty="0" smtClean="0"/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s-CL" dirty="0" smtClean="0"/>
              <a:t>Diseñar el Cuadro de Mando Integral</a:t>
            </a:r>
            <a:endParaRPr lang="es-CL" dirty="0"/>
          </a:p>
          <a:p>
            <a:pPr marL="0" indent="0" algn="just">
              <a:buNone/>
            </a:pPr>
            <a:r>
              <a:rPr lang="es-CL" dirty="0" smtClean="0"/>
              <a:t> </a:t>
            </a:r>
            <a:endParaRPr lang="es-CL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7286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17E0532C0F56D04ABAAADF76BFA1A151" ma:contentTypeVersion="14" ma:contentTypeDescription="Crear nuevo documento." ma:contentTypeScope="" ma:versionID="54065f51acfe96f9fcfdbb1f41860e47">
  <xsd:schema xmlns:xsd="http://www.w3.org/2001/XMLSchema" xmlns:xs="http://www.w3.org/2001/XMLSchema" xmlns:p="http://schemas.microsoft.com/office/2006/metadata/properties" xmlns:ns2="900c6c87-1142-4276-9482-c8da4ac015f0" xmlns:ns3="a3d90e74-c666-4d50-9bf9-971e127f6e4d" targetNamespace="http://schemas.microsoft.com/office/2006/metadata/properties" ma:root="true" ma:fieldsID="719a02416deb25949b9c602cbd28d8b3" ns2:_="" ns3:_="">
    <xsd:import namespace="900c6c87-1142-4276-9482-c8da4ac015f0"/>
    <xsd:import namespace="a3d90e74-c666-4d50-9bf9-971e127f6e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0c6c87-1142-4276-9482-c8da4ac015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Etiquetas de imagen" ma:readOnly="false" ma:fieldId="{5cf76f15-5ced-4ddc-b409-7134ff3c332f}" ma:taxonomyMulti="true" ma:sspId="71996052-62f5-4f90-af1f-7dc781ad54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d90e74-c666-4d50-9bf9-971e127f6e4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b2daa0b4-0d88-48b5-beda-49f01dacaace}" ma:internalName="TaxCatchAll" ma:showField="CatchAllData" ma:web="a3d90e74-c666-4d50-9bf9-971e127f6e4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3d90e74-c666-4d50-9bf9-971e127f6e4d" xsi:nil="true"/>
    <lcf76f155ced4ddcb4097134ff3c332f xmlns="900c6c87-1142-4276-9482-c8da4ac015f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A599F26-CB92-4663-8CF9-E96B8882A761}"/>
</file>

<file path=customXml/itemProps2.xml><?xml version="1.0" encoding="utf-8"?>
<ds:datastoreItem xmlns:ds="http://schemas.openxmlformats.org/officeDocument/2006/customXml" ds:itemID="{4044DE1D-5C7A-4DD8-990C-C43BECA0AA48}"/>
</file>

<file path=customXml/itemProps3.xml><?xml version="1.0" encoding="utf-8"?>
<ds:datastoreItem xmlns:ds="http://schemas.openxmlformats.org/officeDocument/2006/customXml" ds:itemID="{42277B30-C959-4D33-B214-A2D659F18053}"/>
</file>

<file path=docProps/app.xml><?xml version="1.0" encoding="utf-8"?>
<Properties xmlns="http://schemas.openxmlformats.org/officeDocument/2006/extended-properties" xmlns:vt="http://schemas.openxmlformats.org/officeDocument/2006/docPropsVTypes">
  <TotalTime>8532</TotalTime>
  <Words>1874</Words>
  <Application>Microsoft Office PowerPoint</Application>
  <PresentationFormat>Presentación en pantalla (4:3)</PresentationFormat>
  <Paragraphs>293</Paragraphs>
  <Slides>51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8" baseType="lpstr">
      <vt:lpstr>Arial</vt:lpstr>
      <vt:lpstr>Bookman Old Style</vt:lpstr>
      <vt:lpstr>Calibri</vt:lpstr>
      <vt:lpstr>Century Gothic</vt:lpstr>
      <vt:lpstr>Times New Roman</vt:lpstr>
      <vt:lpstr>Wingdings</vt:lpstr>
      <vt:lpstr>Tema de Office</vt:lpstr>
      <vt:lpstr>Diseño DE cuadro de mando integral para empresa edutecno en su Línea de ofimática  </vt:lpstr>
      <vt:lpstr>Presentación de PowerPoint</vt:lpstr>
      <vt:lpstr>Introducción</vt:lpstr>
      <vt:lpstr>Destacados</vt:lpstr>
      <vt:lpstr>  </vt:lpstr>
      <vt:lpstr>Propuesta tesis</vt:lpstr>
      <vt:lpstr>Objetivo General</vt:lpstr>
      <vt:lpstr>Objetivos Específicos</vt:lpstr>
      <vt:lpstr>Objetivos Específicos</vt:lpstr>
      <vt:lpstr>Situación Actual de la empresa</vt:lpstr>
      <vt:lpstr> En resumen</vt:lpstr>
      <vt:lpstr>Objetivos Específicos</vt:lpstr>
      <vt:lpstr>Factores claves del éxito</vt:lpstr>
      <vt:lpstr>Objetivos Específicos</vt:lpstr>
      <vt:lpstr>Estrategia de la empresa</vt:lpstr>
      <vt:lpstr>Definiciones Estratégicas</vt:lpstr>
      <vt:lpstr>Presentación de PowerPoint</vt:lpstr>
      <vt:lpstr>Misión</vt:lpstr>
      <vt:lpstr>Objetivos Estratégicos</vt:lpstr>
      <vt:lpstr>Misión</vt:lpstr>
      <vt:lpstr>Objetivos Estratégicos</vt:lpstr>
      <vt:lpstr>Objetivos Estratégicos</vt:lpstr>
      <vt:lpstr>Objetivos Estratégicos</vt:lpstr>
      <vt:lpstr>Objetivos Estratégicos Perspectivas</vt:lpstr>
      <vt:lpstr>Análisis Financiero</vt:lpstr>
      <vt:lpstr>Objetivos Perspectiva Financiera</vt:lpstr>
      <vt:lpstr>Perspectiva Clientes</vt:lpstr>
      <vt:lpstr>Objetivos Perspectiva Clientes</vt:lpstr>
      <vt:lpstr>Perspectiva Procesos Internos</vt:lpstr>
      <vt:lpstr>Objetivos Perspectiva Procesos Internos</vt:lpstr>
      <vt:lpstr>Perspectiva Aprendizaje y Crecimiento</vt:lpstr>
      <vt:lpstr>Objetivos Perspectiva de Aprendizaje y Crecimiento</vt:lpstr>
      <vt:lpstr>Filtro Horvath &amp; Partners</vt:lpstr>
      <vt:lpstr>Relaciones Causa – Efecto</vt:lpstr>
      <vt:lpstr>Primer Mapa estratégico</vt:lpstr>
      <vt:lpstr>Indicadores</vt:lpstr>
      <vt:lpstr>Perspectiva Financiera</vt:lpstr>
      <vt:lpstr>Presentación de PowerPoint</vt:lpstr>
      <vt:lpstr>Metas</vt:lpstr>
      <vt:lpstr>Objetivos estratégicos, Indicadores y Metas</vt:lpstr>
      <vt:lpstr>Mapa Estratégico Final</vt:lpstr>
      <vt:lpstr>Cuadro de Mando Integral</vt:lpstr>
      <vt:lpstr>Conclusiones</vt:lpstr>
      <vt:lpstr>Estructura actual de la empresa</vt:lpstr>
      <vt:lpstr>Matrices Causa - Efecto</vt:lpstr>
      <vt:lpstr>Perspectiva Cliente</vt:lpstr>
      <vt:lpstr>Perspectiva Procesos Internos</vt:lpstr>
      <vt:lpstr>Perspectiva Ap. y Crec.</vt:lpstr>
      <vt:lpstr>Datos Mercado Capacitación</vt:lpstr>
      <vt:lpstr>Datos Mercado Capacitación</vt:lpstr>
      <vt:lpstr>Bibliografía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alejandra.cortes</dc:creator>
  <cp:lastModifiedBy>Gonzalo</cp:lastModifiedBy>
  <cp:revision>224</cp:revision>
  <dcterms:created xsi:type="dcterms:W3CDTF">2013-11-28T14:58:38Z</dcterms:created>
  <dcterms:modified xsi:type="dcterms:W3CDTF">2017-06-01T22:30:17Z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0x01010017E0532C0F56D04ABAAADF76BFA1A151</vt:lpwstr>
  </property>
</Properties>
</file>